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9.bin" ContentType="application/vnd.openxmlformats-officedocument.oleObject"/>
  <Override PartName="/ppt/activeX/activeX2.xml" ContentType="application/vnd.ms-office.activeX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10.bin" ContentType="application/vnd.openxmlformats-officedocument.oleObject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5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5" r:id="rId19"/>
    <p:sldMasterId id="2147484167" r:id="rId20"/>
    <p:sldMasterId id="2147484894" r:id="rId21"/>
  </p:sldMasterIdLst>
  <p:notesMasterIdLst>
    <p:notesMasterId r:id="rId88"/>
  </p:notesMasterIdLst>
  <p:sldIdLst>
    <p:sldId id="352" r:id="rId22"/>
    <p:sldId id="353" r:id="rId23"/>
    <p:sldId id="427" r:id="rId24"/>
    <p:sldId id="325" r:id="rId25"/>
    <p:sldId id="349" r:id="rId26"/>
    <p:sldId id="336" r:id="rId27"/>
    <p:sldId id="337" r:id="rId28"/>
    <p:sldId id="350" r:id="rId29"/>
    <p:sldId id="428" r:id="rId30"/>
    <p:sldId id="339" r:id="rId31"/>
    <p:sldId id="342" r:id="rId32"/>
    <p:sldId id="355" r:id="rId33"/>
    <p:sldId id="356" r:id="rId34"/>
    <p:sldId id="357" r:id="rId35"/>
    <p:sldId id="358" r:id="rId36"/>
    <p:sldId id="359" r:id="rId37"/>
    <p:sldId id="361" r:id="rId38"/>
    <p:sldId id="433" r:id="rId39"/>
    <p:sldId id="438" r:id="rId40"/>
    <p:sldId id="436" r:id="rId41"/>
    <p:sldId id="437" r:id="rId42"/>
    <p:sldId id="439" r:id="rId43"/>
    <p:sldId id="440" r:id="rId44"/>
    <p:sldId id="441" r:id="rId45"/>
    <p:sldId id="443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450" r:id="rId59"/>
    <p:sldId id="375" r:id="rId60"/>
    <p:sldId id="376" r:id="rId61"/>
    <p:sldId id="377" r:id="rId62"/>
    <p:sldId id="378" r:id="rId63"/>
    <p:sldId id="429" r:id="rId64"/>
    <p:sldId id="384" r:id="rId65"/>
    <p:sldId id="385" r:id="rId66"/>
    <p:sldId id="387" r:id="rId67"/>
    <p:sldId id="392" r:id="rId68"/>
    <p:sldId id="396" r:id="rId69"/>
    <p:sldId id="397" r:id="rId70"/>
    <p:sldId id="398" r:id="rId71"/>
    <p:sldId id="446" r:id="rId72"/>
    <p:sldId id="447" r:id="rId73"/>
    <p:sldId id="448" r:id="rId74"/>
    <p:sldId id="416" r:id="rId75"/>
    <p:sldId id="406" r:id="rId76"/>
    <p:sldId id="449" r:id="rId77"/>
    <p:sldId id="431" r:id="rId78"/>
    <p:sldId id="430" r:id="rId79"/>
    <p:sldId id="410" r:id="rId80"/>
    <p:sldId id="421" r:id="rId81"/>
    <p:sldId id="419" r:id="rId82"/>
    <p:sldId id="422" r:id="rId83"/>
    <p:sldId id="424" r:id="rId84"/>
    <p:sldId id="432" r:id="rId85"/>
    <p:sldId id="444" r:id="rId86"/>
    <p:sldId id="445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0000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803" autoAdjust="0"/>
  </p:normalViewPr>
  <p:slideViewPr>
    <p:cSldViewPr>
      <p:cViewPr varScale="1">
        <p:scale>
          <a:sx n="83" d="100"/>
          <a:sy n="83" d="100"/>
        </p:scale>
        <p:origin x="1614" y="96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DAFF6BC4-2DE4-433A-948D-C2621581F4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4A39D2E-AFBF-488F-81C0-352E0A6238A0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DF75DFD-FE89-47A6-9AA0-98A988348BBE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16E9823-6FBB-485D-A112-AD84D353FCEC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9330E85-C389-4F4C-A0AF-D7CE613B0708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0B7ED07-E3E7-49F9-BF3B-45FB73810142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mtClean="0"/>
              <a:t>The correct answer is c). The final temperature of the water is 23</a:t>
            </a:r>
            <a:r>
              <a:rPr lang="en-US" altLang="en-US" smtClean="0">
                <a:cs typeface="Arial" panose="020B0604020202020204" pitchFamily="34" charset="0"/>
              </a:rPr>
              <a:t>°C.</a:t>
            </a:r>
          </a:p>
          <a:p>
            <a:pPr marL="228600" indent="-228600" eaLnBrk="1" hangingPunct="1"/>
            <a:r>
              <a:rPr lang="en-US" altLang="en-US" smtClean="0">
                <a:cs typeface="Arial" panose="020B0604020202020204" pitchFamily="34" charset="0"/>
              </a:rPr>
              <a:t>(100.0 g)(4.18 J/°C·g)(90 - T</a:t>
            </a:r>
            <a:r>
              <a:rPr lang="en-US" altLang="en-US" baseline="-25000" smtClean="0">
                <a:cs typeface="Arial" panose="020B0604020202020204" pitchFamily="34" charset="0"/>
              </a:rPr>
              <a:t>f</a:t>
            </a:r>
            <a:r>
              <a:rPr lang="en-US" altLang="en-US" smtClean="0">
                <a:cs typeface="Arial" panose="020B0604020202020204" pitchFamily="34" charset="0"/>
              </a:rPr>
              <a:t>.) = (500.0 g)(4.18 J/°C·g)(T</a:t>
            </a:r>
            <a:r>
              <a:rPr lang="en-US" altLang="en-US" baseline="-25000" smtClean="0">
                <a:cs typeface="Arial" panose="020B0604020202020204" pitchFamily="34" charset="0"/>
              </a:rPr>
              <a:t>f</a:t>
            </a:r>
            <a:r>
              <a:rPr lang="en-US" altLang="en-US" smtClean="0">
                <a:cs typeface="Arial" panose="020B0604020202020204" pitchFamily="34" charset="0"/>
              </a:rPr>
              <a:t> – 10.) </a:t>
            </a:r>
          </a:p>
          <a:p>
            <a:pPr marL="228600" indent="-228600" eaLnBrk="1" hangingPunct="1"/>
            <a:r>
              <a:rPr lang="en-US" altLang="en-US" smtClean="0">
                <a:cs typeface="Arial" panose="020B0604020202020204" pitchFamily="34" charset="0"/>
              </a:rPr>
              <a:t>T</a:t>
            </a:r>
            <a:r>
              <a:rPr lang="en-US" altLang="en-US" baseline="-25000" smtClean="0">
                <a:cs typeface="Arial" panose="020B0604020202020204" pitchFamily="34" charset="0"/>
              </a:rPr>
              <a:t>f</a:t>
            </a:r>
            <a:r>
              <a:rPr lang="en-US" altLang="en-US" smtClean="0">
                <a:cs typeface="Arial" panose="020B0604020202020204" pitchFamily="34" charset="0"/>
              </a:rPr>
              <a:t> = 23°C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4547C68-8311-4193-B032-C28C14A4B4D0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382214F-A40C-4190-964A-0FA0EAA799F8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ADBBDDD-D0D9-45FE-9DC6-4ADEB3770297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78B3CDB-FCE8-48B7-B246-D638EE9C41C3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26CF2B5-3F23-48CB-97CF-358CB0D646B4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B4C8EE-5A5B-4889-9C94-CF15AAC9A505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82C99CA-4609-4FA5-B499-3D3D971CCCBA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3929F5C-8CC2-4CE7-A275-865FD2049DF5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621575-59EF-4E29-AD93-FECE5ADEC57B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C1EAB7B-532B-4FC3-974C-27E1AF9F52E5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6AA111F-E85D-40ED-A9DD-3386593BAC0E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D6ACDB-03B4-4C26-A314-7E3E534C8E96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DA352D-34E7-4B25-90AC-1DE5C4E1109D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0F3BE93-7B4E-4687-AE4F-5055143871F8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9D5B7ED-CC52-4306-A6BA-152B36327BB0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2D448C2-0110-4C98-89BD-76785D042DB0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A69C7E-F8E2-4D91-BE24-2827151029C1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[2(–470) + 0] – [0 + 2(–286)] = –368 kJ</a:t>
            </a:r>
          </a:p>
          <a:p>
            <a:pPr eaLnBrk="1" hangingPunct="1"/>
            <a:r>
              <a:rPr lang="el-GR" altLang="en-US" smtClean="0"/>
              <a:t>Δ</a:t>
            </a:r>
            <a:r>
              <a:rPr lang="en-US" altLang="en-US" i="1" smtClean="0"/>
              <a:t>H</a:t>
            </a:r>
            <a:r>
              <a:rPr lang="en-US" altLang="en-US" smtClean="0"/>
              <a:t> = –368 kJ</a:t>
            </a:r>
            <a:endParaRPr lang="el-G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F6DF8CD-E39D-421B-9324-829EAAE80C4A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CB6DBE9-9752-40E7-99E5-A9D69B73931F}" type="slidenum">
              <a:rPr lang="en-US" altLang="en-US" sz="1200" baseline="0">
                <a:solidFill>
                  <a:srgbClr val="000000"/>
                </a:solidFill>
              </a:rPr>
              <a:pPr/>
              <a:t>45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48F2CAA-41DA-480E-9911-0BA56C92BCA2}" type="slidenum">
              <a:rPr lang="en-US" altLang="en-US" sz="1200" baseline="0">
                <a:solidFill>
                  <a:srgbClr val="000000"/>
                </a:solidFill>
              </a:rPr>
              <a:pPr/>
              <a:t>46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2CBE1A1-3639-4E46-B595-EFD90F19E6C4}" type="slidenum">
              <a:rPr lang="en-US" altLang="en-US" sz="1200" baseline="0">
                <a:solidFill>
                  <a:srgbClr val="000000"/>
                </a:solidFill>
              </a:rPr>
              <a:pPr/>
              <a:t>47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66B0B2-9AD9-4DCC-9489-87C8282C583A}" type="slidenum">
              <a:rPr lang="en-US" altLang="en-US" sz="1200" baseline="0">
                <a:solidFill>
                  <a:srgbClr val="000000"/>
                </a:solidFill>
              </a:rPr>
              <a:pPr/>
              <a:t>48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C5383C-B03F-4BAA-9D13-2F33A39029BD}" type="slidenum">
              <a:rPr lang="en-US" altLang="en-US" sz="1200" baseline="0">
                <a:solidFill>
                  <a:srgbClr val="000000"/>
                </a:solidFill>
              </a:rPr>
              <a:pPr/>
              <a:t>49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a) + (a liquid is turning into a gas)</a:t>
            </a:r>
          </a:p>
          <a:p>
            <a:pPr eaLnBrk="1" hangingPunct="1"/>
            <a:r>
              <a:rPr lang="en-US" altLang="en-US" smtClean="0"/>
              <a:t>b) - (more order in a solid than a liquid)</a:t>
            </a:r>
          </a:p>
          <a:p>
            <a:pPr eaLnBrk="1" hangingPunct="1"/>
            <a:r>
              <a:rPr lang="en-US" altLang="en-US" smtClean="0"/>
              <a:t>c) - (the volume of the container is decreasing)</a:t>
            </a:r>
          </a:p>
          <a:p>
            <a:pPr eaLnBrk="1" hangingPunct="1"/>
            <a:r>
              <a:rPr lang="en-US" altLang="en-US" smtClean="0"/>
              <a:t>d) + (the volume of the container is increasing)</a:t>
            </a:r>
          </a:p>
          <a:p>
            <a:pPr eaLnBrk="1" hangingPunct="1"/>
            <a:r>
              <a:rPr lang="en-US" altLang="en-US" smtClean="0"/>
              <a:t>e) + (there is less order as the salt dissociates and spreads throughout the water)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CE9427-6F1F-48EF-909A-FF6D2065CE4D}" type="slidenum">
              <a:rPr lang="en-US" altLang="en-US" sz="1200" baseline="0">
                <a:solidFill>
                  <a:srgbClr val="000000"/>
                </a:solidFill>
              </a:rPr>
              <a:pPr/>
              <a:t>50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7C5802A-07E9-436A-A140-8E857C46E4AC}" type="slidenum">
              <a:rPr lang="en-US" altLang="en-US" sz="1200" baseline="0">
                <a:solidFill>
                  <a:srgbClr val="000000"/>
                </a:solidFill>
              </a:rPr>
              <a:pPr/>
              <a:t>51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BB1A98E-9EEF-4B14-A75A-E01015AC59CA}" type="slidenum">
              <a:rPr lang="en-US" altLang="en-US" sz="1200" baseline="0">
                <a:solidFill>
                  <a:srgbClr val="000000"/>
                </a:solidFill>
              </a:rPr>
              <a:pPr/>
              <a:t>52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5C8F55-5F96-45E6-8DC2-C933603A7564}" type="slidenum">
              <a:rPr lang="en-US" altLang="en-US" sz="1200" baseline="0">
                <a:solidFill>
                  <a:srgbClr val="000000"/>
                </a:solidFill>
              </a:rPr>
              <a:pPr/>
              <a:t>53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[2(50) + 131] – [2(51) + 2(70)] = –11 J/K</a:t>
            </a:r>
          </a:p>
          <a:p>
            <a:pPr eaLnBrk="1" hangingPunct="1"/>
            <a:r>
              <a:rPr lang="el-GR" altLang="en-US" smtClean="0"/>
              <a:t>Δ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S°= </a:t>
            </a:r>
            <a:r>
              <a:rPr lang="en-US" altLang="en-US" smtClean="0">
                <a:solidFill>
                  <a:srgbClr val="009900"/>
                </a:solidFill>
              </a:rPr>
              <a:t>–11 J/K</a:t>
            </a:r>
            <a:endParaRPr lang="el-GR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E6D9DC-11F7-4B4E-938F-01D25D3CC654}" type="slidenum">
              <a:rPr lang="en-US" altLang="en-US" sz="1200" baseline="0">
                <a:solidFill>
                  <a:srgbClr val="000000"/>
                </a:solidFill>
              </a:rPr>
              <a:pPr/>
              <a:t>54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5490416-2BDA-4E9F-9E55-EFF82191F7EC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10E7B68-C1EC-4507-8DBF-EF5C567CEA16}" type="slidenum">
              <a:rPr lang="en-US" altLang="en-US" sz="1200" baseline="0">
                <a:solidFill>
                  <a:srgbClr val="000000"/>
                </a:solidFill>
              </a:rPr>
              <a:pPr/>
              <a:t>55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B5FE764-722D-404E-9927-6C356147CBB8}" type="slidenum">
              <a:rPr lang="en-US" altLang="en-US" sz="1200" baseline="0">
                <a:solidFill>
                  <a:srgbClr val="000000"/>
                </a:solidFill>
              </a:rPr>
              <a:pPr/>
              <a:t>56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99212B-370F-4F3F-B141-09760A3F4F0C}" type="slidenum">
              <a:rPr lang="en-US" altLang="en-US" sz="1200" baseline="0">
                <a:solidFill>
                  <a:srgbClr val="000000"/>
                </a:solidFill>
              </a:rPr>
              <a:pPr/>
              <a:t>59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6A6C17D-B5E8-4675-A398-B5F8A75EE5AA}" type="slidenum">
              <a:rPr lang="en-US" altLang="en-US" sz="1200" baseline="0">
                <a:solidFill>
                  <a:srgbClr val="000000"/>
                </a:solidFill>
              </a:rPr>
              <a:pPr/>
              <a:t>60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69DDFB3-22B8-4DE8-A9E6-B8E1EFF534D7}" type="slidenum">
              <a:rPr lang="en-US" altLang="en-US" sz="1200" baseline="0">
                <a:solidFill>
                  <a:srgbClr val="000000"/>
                </a:solidFill>
              </a:rPr>
              <a:pPr/>
              <a:t>61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3FB5749-FE92-4CE2-B596-603178C12D36}" type="slidenum">
              <a:rPr lang="en-US" altLang="en-US" sz="1200" baseline="0">
                <a:solidFill>
                  <a:srgbClr val="000000"/>
                </a:solidFill>
              </a:rPr>
              <a:pPr/>
              <a:t>62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43C7A9-4459-4114-BF36-F296B625EB57}" type="slidenum">
              <a:rPr lang="en-US" altLang="en-US" sz="1200" baseline="0">
                <a:solidFill>
                  <a:srgbClr val="000000"/>
                </a:solidFill>
              </a:rPr>
              <a:pPr/>
              <a:t>63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F22F97D-F541-4482-BD70-0BBF74CCA01C}" type="slidenum">
              <a:rPr lang="en-US" altLang="en-US" sz="1200" baseline="0">
                <a:solidFill>
                  <a:srgbClr val="000000"/>
                </a:solidFill>
              </a:rPr>
              <a:pPr/>
              <a:t>65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43C823B-D775-491C-8BD7-837528C62B60}" type="slidenum">
              <a:rPr lang="en-US" altLang="en-US" sz="1200" baseline="0">
                <a:solidFill>
                  <a:srgbClr val="000000"/>
                </a:solidFill>
              </a:rPr>
              <a:pPr/>
              <a:t>66</a:t>
            </a:fld>
            <a:endParaRPr lang="en-US" altLang="en-US" sz="1200" baseline="0">
              <a:solidFill>
                <a:srgbClr val="000000"/>
              </a:solidFill>
            </a:endParaRPr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ln(23.8 torr/P</a:t>
            </a:r>
            <a:r>
              <a:rPr lang="en-US" altLang="en-US" baseline="-25000" smtClean="0">
                <a:cs typeface="Arial" panose="020B0604020202020204" pitchFamily="34" charset="0"/>
              </a:rPr>
              <a:t>vap,T2</a:t>
            </a:r>
            <a:r>
              <a:rPr lang="en-US" altLang="en-US" smtClean="0">
                <a:cs typeface="Arial" panose="020B0604020202020204" pitchFamily="34" charset="0"/>
              </a:rPr>
              <a:t>) = [(43900 J/mol)/(8.3145 J/K·mol)][(1/338 K) – (1/298)]</a:t>
            </a:r>
          </a:p>
          <a:p>
            <a:r>
              <a:rPr lang="en-US" altLang="en-US" smtClean="0">
                <a:cs typeface="Arial" panose="020B0604020202020204" pitchFamily="34" charset="0"/>
              </a:rPr>
              <a:t>P</a:t>
            </a:r>
            <a:r>
              <a:rPr lang="en-US" altLang="en-US" baseline="-25000" smtClean="0">
                <a:cs typeface="Arial" panose="020B0604020202020204" pitchFamily="34" charset="0"/>
              </a:rPr>
              <a:t>vap,T2</a:t>
            </a:r>
            <a:r>
              <a:rPr lang="en-US" altLang="en-US" smtClean="0">
                <a:cs typeface="Arial" panose="020B0604020202020204" pitchFamily="34" charset="0"/>
              </a:rPr>
              <a:t> = 194 torr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0F5079E-5846-41AA-855F-BAE9843A41A4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BE5783-577F-4F11-927A-48D9D4903F5E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 Exothermic (heat energy leaves your hand and moves to the ice)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 Endothermic (heat energy flows into the ice)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 Endothermic (heat energy flows into the water to boil it)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 Exothermic (heat energy leaves to condense the water from a gas to a liquid)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/>
              <a:t> Endothermic (heat energy flows into the ice cream to melt it)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BD05CE3-551B-4EC7-B521-A78BAD3B843E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67FE6C-9984-4708-9090-462D4C6B38DF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(5.00 g C</a:t>
            </a:r>
            <a:r>
              <a:rPr lang="en-US" altLang="en-US" baseline="-25000" smtClean="0"/>
              <a:t>3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r>
              <a:rPr lang="en-US" altLang="en-US" smtClean="0"/>
              <a:t>)(1 mol / 44.094 g C</a:t>
            </a:r>
            <a:r>
              <a:rPr lang="en-US" altLang="en-US" baseline="-25000" smtClean="0"/>
              <a:t>3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r>
              <a:rPr lang="en-US" altLang="en-US" smtClean="0"/>
              <a:t>)(-2221 kJ / mol C</a:t>
            </a:r>
            <a:r>
              <a:rPr lang="en-US" altLang="en-US" baseline="-25000" smtClean="0"/>
              <a:t>3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l-GR" altLang="en-US" smtClean="0"/>
              <a:t>Δ</a:t>
            </a:r>
            <a:r>
              <a:rPr lang="en-US" altLang="en-US" i="1" smtClean="0"/>
              <a:t>H</a:t>
            </a:r>
            <a:r>
              <a:rPr lang="en-US" altLang="en-US" smtClean="0"/>
              <a:t> = -252 kJ</a:t>
            </a:r>
            <a:endParaRPr lang="el-G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CBDBD25-54A2-4E44-A27A-41E8923B31F7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00600" y="2130425"/>
            <a:ext cx="4114800" cy="91757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011488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881874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2063A-A31C-4B09-A9F1-C34BC5D96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126869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F0FC9-69ED-4128-8BE3-6E2917526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43196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779EC-6471-4EA1-863D-B03013A7C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962761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122A7-F766-49C1-A710-26A180E23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934172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149E2-BF6A-4703-BB54-FCF217781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957564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9D0D7-EA4D-42BD-B79D-8C1AAE66A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468470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DB004-2972-44D2-8B97-B9AABF15B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9606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FCDC1-BFFF-4C57-897C-0D186FD34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229911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CF623-5EED-4056-A338-FE3ABBEDC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943044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EADDC-F765-47BB-B683-7FAB424EC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738692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89BC6-88F5-4359-8B5E-DA4A24A32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03723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64977-6E83-43C4-8BD7-CEF3D25EB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571358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3935E-6A88-4933-80AE-082AC56D1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558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DA7BD-C569-43BE-81DE-DBEF6C778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156784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49479-429B-4C48-A206-F4D5C8449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350956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D52F7-73E5-44C5-9E01-0023E7561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968460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0618D-A17D-40A9-992C-C89CFAE2F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72618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781FF-BACC-4F03-9037-0F784FF2A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477192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21B9-73B3-4639-9D58-C393E8844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283540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CE5DA-CEBB-4A25-979E-81AC038B7E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17663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5F924-F214-45C8-B365-A7EF287A5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40123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469A-6D84-4245-801C-C768084E3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67443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AA0A8-2781-402B-91F9-C28DAA25B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58787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05E36-D211-4F4C-B635-A9BC59905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913765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07F11-F518-4ECC-B79B-B8807E5A4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11506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E2670-41B7-4430-A8E8-7C3259B95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241373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0F4EE-72AC-46A1-BB1B-4D978AFD0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462313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97B0C-D7A5-42FD-9E50-23461DED9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796347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B14F5-E3FF-4062-AEC0-FEDBA51AF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791563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302B8-3A6E-4EBD-8035-81542E0933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99738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10B1-C565-4EF6-9431-013CD1430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424548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00D29-1E0C-4EA8-834D-29952ECBA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019848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FB121-58E3-48BC-999D-E1456CF63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26191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DBCEB-9BC7-4E01-AE2C-A0E4A577C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36506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83393-4C57-4D5B-B9DA-B824028FF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174535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31A8C-4C80-4EB1-8B4C-E1040DF8A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65916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2058E-64CB-4ACB-8521-10170DA8E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39934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EE20F-4560-4930-8638-2E9F70EDAF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809437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6981-597A-46DB-B039-6D783D5FB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574204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77F54-50C8-4634-89BB-2374385B1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4401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4DDCF-BA05-41C1-B882-AD0B76C8B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41913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747CE-649B-41EB-B1F9-39B953F1C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28108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40D41-449E-4A6E-AE6D-3ADE9A003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69963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A859E-8D80-4E43-B460-49AFCC67B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667628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5A373-4141-45FB-A874-D6C14016A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127651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A641E-EF0C-42CB-8807-8E7A2F36E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041080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A92B6-4598-467B-A8B5-634198050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16216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662B9-7E8B-4B88-A05A-82CA88AA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137056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AADA6-344C-4E79-B173-101D383A3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6749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53EA5-1E2A-4B8D-B052-4518210FB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4846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BDC9E-96B2-46FE-9C55-F4E75B010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801518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C464F-6124-4A20-961D-35665F5D7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805720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2E8AD-B1B0-466A-8778-7A172EB1FA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351042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5810-4D70-40B2-B596-BBB6C2568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17006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19469-B19E-49EF-AD2C-0D7383C0A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69181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C2386-5C5F-4B5E-B54A-45FF8FDD7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88656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BADDD-CA89-4798-B9B1-95CDA604B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47137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35F87-97E8-4C02-AA68-4C585A669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53754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9209E-22DF-4078-9B42-B596F5F96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10254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EDA4F-762D-4527-93AD-74502AA19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58517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FD058-6565-4A35-8AFE-EF9991634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677911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E82CE-A5E9-48D8-9353-49A7CF18E8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835438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41C00-5C1B-4819-B24D-39E8EBF10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21135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E4422-3A70-496B-B341-0D2E8F54A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066875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5A753-6869-449F-B254-4B6D27321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01604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DD389-D034-49E8-8B7F-211E30E6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29245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E98C0-B03F-4A23-B36A-CBD5FC92E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773649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BCDF2-AA11-4B4D-8B40-608F19E9A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712749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61831-09BE-496F-A6F5-D6C3D97291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837773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DCA68-7512-4349-89D7-0A420AE4D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38756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5A56C-40C2-40A3-A0A0-0437DB5C1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153000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C32E4-2038-4920-9998-B3C4BCFFD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87610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6AC0F-D899-4BEC-AE8D-819CD1233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99628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85C6B-D0B2-4D06-A29C-8FD733CF5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241161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7E749-5EC9-4BDC-AC78-8737ED4A8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894068"/>
      </p:ext>
    </p:extLst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AA479-C000-4EA9-8AEA-FA10F56D8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15895"/>
      </p:ext>
    </p:extLst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E842A-A8A9-4F7B-8EB1-4D78840A5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1176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D310D-BCFE-4AFB-B0F2-C8DFFF4D0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557452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7600F-A91F-4250-BB00-5F0766303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098911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49CE5-4421-4E46-B9CD-A1E24454A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65962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A73E5-EABA-47AC-B90E-E5E49AC39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621098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05672-00E6-43C3-99F4-39CEE7F52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222134"/>
      </p:ext>
    </p:extLst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38601-085E-499B-86C9-6F1F6688E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526833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9AB7A-7B24-431F-8BD1-18F2BBBFD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98401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53A2F-F13D-4173-8510-A5C98F18B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118059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FEB0A-D08C-41B4-A753-DD8A010F3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44132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A043-9DE0-49CC-9CDE-2B12824CD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48369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5007D-6F99-4F21-A4B5-0535A7443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338630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FED48-E7B7-454F-AD33-23F17B17D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317606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8EC07-58EF-4083-AFAB-F8E5CA8B0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371735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4FF9C-F02C-4418-80F9-7B6E20BD3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2098"/>
      </p:ext>
    </p:extLst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DB5DF-C943-4705-985D-548B01EC9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2647"/>
      </p:ext>
    </p:extLst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36103-80A8-4ADB-803C-3F918B42D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495591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1504E-06DC-4D80-A3DE-8CB9BD12D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222985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D4F36-396E-4C1C-97F8-D45DC4DDA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11052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5AA-AB75-4F3E-8B0C-7CF4F9334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01298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7F6A2-DA1B-483E-9E5C-A748A0B74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16333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E1C72598-6F35-4B66-BEAF-139719979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8760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412C6983-1E3C-45C0-A402-FDACF16F4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131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5C598-94EC-44E7-9CAF-B7BD5822B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92787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D08D5CFD-1899-4648-ADB6-FBECAB062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F0E70F7C-FD7C-484A-9335-CE3A16162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653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572A2B34-1151-44DB-AA08-6857F2C4C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8922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E9F07771-AA2C-4E0D-9C5A-15DEA42DC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4153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65F817A3-29CA-4F0C-8269-7FC7D5BD4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0500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A6BFAC1B-ED75-450B-AE37-E9C9A3D3D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0066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312BDFE3-46F3-4493-9872-0DABAC612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1462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0E02A1CD-38F0-4A30-B669-7E1C6F74B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4109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EF39F1DD-CE0D-42AE-924A-60AD64EAC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362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91EEB1B9-9CAE-48CD-BE7E-CD87898F1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85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B0711-F891-4FDD-AEC2-1025BDB32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18936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047BC-D207-4B37-B398-794F418C3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083380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3B07BDEA-32A5-4FA1-B752-4D1AF4F62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9907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87F2867E-1662-4AC3-BA62-06BC591EF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430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D99D27A4-2E5C-4221-A033-2C28015C4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1411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598ECD93-1B05-444C-9C11-D4CAC43F7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8358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BEFC4498-E768-49C7-925F-96A189671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461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51E5A639-4458-472D-ABD4-FDFE2DFAA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955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FEB945A1-F48C-42F6-A3D5-D6F038188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293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6B27A521-BF16-41E0-B40A-7F91CAA7C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4318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EEEB7704-3B5B-45CD-8091-7A25CF94A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5542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471D9155-D5E0-4B68-BDC1-18865344B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70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0B15D-666B-4751-BFEB-CCAE8D743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052601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7B9C5D1C-C5A4-4E48-99BC-E2BC54C1F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85621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E597DEEB-273A-44DD-8B78-B2F7C6746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66262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024C17B2-893F-41C2-8D47-BC9B321C7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7833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AB67372B-CB7F-49BA-BF5A-CFBEED087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974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FB9F2898-D7EC-460C-A80C-73A04917C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4542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8CCA9346-C931-4C10-B3AE-D64B75197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5638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55DD3BA2-BD10-43BE-924D-20F57FAF9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8262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DB5B4B88-4A76-4923-9456-5AC2D5414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65446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1FC6FBEC-288F-49A5-8487-88F42A516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199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751B6930-4EE7-49DC-AAB2-109A87B39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2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05525-BCB4-485C-818C-848E10986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45893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13891535-61A4-4D25-B670-90FBB8977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42510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C0702941-B2E6-49E1-85BA-8DA92BF5C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453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A02E0828-9B9B-480F-9DD3-E400726B1D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9418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fld id="{45834FDB-F9A9-4048-9C29-C3940C1CC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6454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57C1E-F27C-48E7-A0FE-52D601A77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64518"/>
      </p:ext>
    </p:extLst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8C2DF-3E6E-48D3-8508-DD2847924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051958"/>
      </p:ext>
    </p:extLst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4DB63-D86B-4EF4-8D4A-83FBDEED2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63920"/>
      </p:ext>
    </p:extLst>
  </p:cSld>
  <p:clrMapOvr>
    <a:masterClrMapping/>
  </p:clrMapOvr>
  <p:transition spd="med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6FBC8-57A1-48E3-9D33-2B58452D5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867374"/>
      </p:ext>
    </p:extLst>
  </p:cSld>
  <p:clrMapOvr>
    <a:masterClrMapping/>
  </p:clrMapOvr>
  <p:transition spd="med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90FCE-082E-4018-AB21-95C001020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926374"/>
      </p:ext>
    </p:extLst>
  </p:cSld>
  <p:clrMapOvr>
    <a:masterClrMapping/>
  </p:clrMapOvr>
  <p:transition spd="med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E4648-1D1C-4C97-8774-12888801F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219526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B4230-7C1A-4415-96DC-9102921A2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43108"/>
      </p:ext>
    </p:extLst>
  </p:cSld>
  <p:clrMapOvr>
    <a:masterClrMapping/>
  </p:clrMapOvr>
  <p:transition spd="med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3684B-4589-428A-8C8A-5570E94CC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377560"/>
      </p:ext>
    </p:extLst>
  </p:cSld>
  <p:clrMapOvr>
    <a:masterClrMapping/>
  </p:clrMapOvr>
  <p:transition spd="med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F5A17-61D0-4F14-A800-858C1F20C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97168"/>
      </p:ext>
    </p:extLst>
  </p:cSld>
  <p:clrMapOvr>
    <a:masterClrMapping/>
  </p:clrMapOvr>
  <p:transition spd="med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C5CFC-01C4-467F-90E6-9BCA378BC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884922"/>
      </p:ext>
    </p:extLst>
  </p:cSld>
  <p:clrMapOvr>
    <a:masterClrMapping/>
  </p:clrMapOvr>
  <p:transition spd="med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D9961-F851-49AD-BCB6-6C37EFA8B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592329"/>
      </p:ext>
    </p:extLst>
  </p:cSld>
  <p:clrMapOvr>
    <a:masterClrMapping/>
  </p:clrMapOvr>
  <p:transition spd="med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DDC14-9D33-4C13-AE1E-916EFDB50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7997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3DB1C-0A93-4BAB-9627-F2F8EE95E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97236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90396-462F-4464-A923-58FA88979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50600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55195-CFE7-4BBE-A204-0903D9965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89520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4B2F5-1ECF-4A86-8CE6-71EC7423F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824312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7450A-5F74-4802-9446-4223CA50F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8072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F6069-0EF1-4CFC-BD8B-4238D7D0C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354759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3588A-6380-4792-9A31-88F853835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790240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B14F9-4396-4C33-A447-5616B9D53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503598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7A445-21CA-483E-B4E9-C30132E5D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70441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60D1D-7551-4AC3-A60D-F69DBF1BE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58100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89DD0-DFF9-4E03-A4E2-527260038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3783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9FDBE-F5D7-452D-B730-58A6F4208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97974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CCF9D-95B6-48D9-80D4-378CE87A1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549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B7CA8-00E2-4ACB-A41D-87BD19F89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881961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FBCF-70BF-4EEC-BC7E-1F4B96748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72343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C4E3-F6A8-4750-9C42-FA654558F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40494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07F76-FDBA-4FDA-AF35-DCDBA7993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62120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B7F98-E89F-4104-AE99-842C5FB3E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27326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8B170-4574-4FA8-B66C-4CFF4CE84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164296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822AA-069B-481D-BD6A-93EEFBF88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625882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AC703-B6DA-4957-8944-DD90F2A9D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333925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D9F82-8C0F-45F9-8D0A-06B362720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42843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74B6E-23D7-4584-870B-107081DCF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841003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89474-B323-45E0-96EF-9BBB0AAAE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333284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308AD-6700-405C-92D2-68D85B407F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366523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CAD1A-8749-4DA5-A97B-B77606C033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13131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F88CA-A5A3-4C01-A5A0-3D5EA286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593960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495D1-E1BF-4DF4-BDDD-E6F77DD13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39349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7E146-7E01-4B36-AE06-CFE04EF71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13977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49BC0-43E6-4D76-AB31-90376CE65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7373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F31C6-8605-4677-8D7F-48F2F80F6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424352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8FB28-5406-4851-88D6-70C09D4DF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92571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49AEF-447A-4901-9962-972450C54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35513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80A53-8A29-4152-83EA-1FC60CA27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51685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45B53-9C2E-4A62-8A37-D06C83C8E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36332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55912-95F0-45CA-8A99-062802FF5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80199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B2E16-BFB7-4037-9D79-A49646088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990060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5303B-87E9-468A-857D-9DB6F29A3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300151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D0D98-AC93-4C98-8E28-2C1BCFA66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76087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5C600-5773-4D6C-A2E2-2F4634C53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11201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F8CB9-7DD4-4170-B9D9-08F959FEE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570641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CD76F-0E89-491F-89C9-1373C073F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624116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3A433-1481-4148-8825-ED3DDA095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49575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4CD8D-300D-4C06-B4E2-0331AD9A9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12085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C6065-9B6A-4B16-9B67-6579EC62D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733907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C7EDF-7FD6-4091-AFF9-C302732EC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763111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9F82D-DAA9-4DDE-99AA-E81B5073F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446264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9FFE9-C692-427C-A7D4-53AC5CDBC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68175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61B81-D413-4CC5-A956-A3E8466B5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12057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C7143-47CF-431E-AC54-6F965AC8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71475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F46FA-04BC-4E81-817B-A0CC58D2A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676961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19A71-8556-4F08-B09D-31C6FCE85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61076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F2BFA-87A1-47E9-BD9D-D2DEA3EB6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15117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93B42-F05C-46A5-878B-84460B540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38696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F74B4-405E-43B1-8138-889AD1DB3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21386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D55B1-811A-4C66-B502-19EB07D22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09257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D1181-DDD2-4B07-9989-A7FF80FB4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859089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32060-4030-421B-8985-285E0003F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150897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11C40-3224-4AD8-AAE4-2A70E5459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31104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806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54EFD-379A-4222-A7DF-7ED0AFA7E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51492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AE7B1-381A-44B7-BFB4-67718A04D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63897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F5BE4-63B5-42F7-BE61-B3BB505E4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093852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5F00-3184-46F7-A3DC-8C323F387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281748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32CD1-BFAE-418F-931C-98F422F5C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20192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8CD53-060F-4087-B782-B285115C5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774875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9A755-958C-403A-8D8B-0FDE892BC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046160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7A878-F690-4E56-836E-8611E955D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491869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1012C-9BC4-42E0-97C8-5DEB844A8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419066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70DD8-B5D9-4483-B8F2-6B9B5FEB2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207972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8373F-717D-44A1-BF98-B6348AD25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762900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8F8C7-7C11-4D35-BD63-B70601212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60884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EE6B0-613A-4BFD-A15E-EB54265E7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769832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00F78-E9B6-4D57-802B-C20A0359B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811910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BA5D7-7C9A-417A-B02A-BFE7DF3BB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85817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7009D-CFAD-4DA5-A5C3-9240A89A0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706041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66480-651E-4F4D-9B2A-726320964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62697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40BCF-C826-4C1F-B5D0-25E6FCAD9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2623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C4EF3-66EE-4CA5-80AA-C107726D5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120155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386E-7A79-420F-BFC1-8A8399544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71439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DBA41-2A23-4767-80CB-918916DAB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930149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24854-BE57-4763-8E6D-098410199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193888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6364E-7E8E-4164-933B-CA50EF5EF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1702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" Target="../slides/slide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" Target="../slides/slide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" Target="../slides/slide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" Target="../slides/slide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" Target="../slides/slide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" Target="../slides/slide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3080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Nature of Energy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840D98C-9E6E-457F-9F97-B3EF1823FC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3" name="Text Box 19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  <p:sp>
        <p:nvSpPr>
          <p:cNvPr id="3084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92" r:id="rId1"/>
    <p:sldLayoutId id="2147488896" r:id="rId2"/>
    <p:sldLayoutId id="2147488897" r:id="rId3"/>
    <p:sldLayoutId id="2147488898" r:id="rId4"/>
    <p:sldLayoutId id="2147488899" r:id="rId5"/>
    <p:sldLayoutId id="2147488900" r:id="rId6"/>
    <p:sldLayoutId id="2147488901" r:id="rId7"/>
    <p:sldLayoutId id="2147488902" r:id="rId8"/>
    <p:sldLayoutId id="2147488903" r:id="rId9"/>
    <p:sldLayoutId id="2147488904" r:id="rId10"/>
    <p:sldLayoutId id="214748890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17.2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sz="2400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909A25F-F313-4768-AB97-AD430BBE2F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2297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Entropy and the Second Law of Thermodynamics</a:t>
            </a:r>
          </a:p>
        </p:txBody>
      </p:sp>
      <p:sp>
        <p:nvSpPr>
          <p:cNvPr id="12300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2301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3" r:id="rId1"/>
    <p:sldLayoutId id="2147488994" r:id="rId2"/>
    <p:sldLayoutId id="2147488995" r:id="rId3"/>
    <p:sldLayoutId id="2147488996" r:id="rId4"/>
    <p:sldLayoutId id="2147488997" r:id="rId5"/>
    <p:sldLayoutId id="2147488998" r:id="rId6"/>
    <p:sldLayoutId id="2147488999" r:id="rId7"/>
    <p:sldLayoutId id="2147489000" r:id="rId8"/>
    <p:sldLayoutId id="2147489001" r:id="rId9"/>
    <p:sldLayoutId id="2147489002" r:id="rId10"/>
    <p:sldLayoutId id="214748900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17.3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The Mole </a:t>
            </a:r>
          </a:p>
        </p:txBody>
      </p:sp>
      <p:sp>
        <p:nvSpPr>
          <p:cNvPr id="133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331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The Effect of Temperature on Spontaneity</a:t>
            </a:r>
          </a:p>
        </p:txBody>
      </p:sp>
      <p:sp>
        <p:nvSpPr>
          <p:cNvPr id="13322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C8911CD-DEAF-4881-B82C-2DA313969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25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04" r:id="rId1"/>
    <p:sldLayoutId id="2147489005" r:id="rId2"/>
    <p:sldLayoutId id="2147489006" r:id="rId3"/>
    <p:sldLayoutId id="2147489007" r:id="rId4"/>
    <p:sldLayoutId id="2147489008" r:id="rId5"/>
    <p:sldLayoutId id="2147489009" r:id="rId6"/>
    <p:sldLayoutId id="2147489010" r:id="rId7"/>
    <p:sldLayoutId id="2147489011" r:id="rId8"/>
    <p:sldLayoutId id="2147489012" r:id="rId9"/>
    <p:sldLayoutId id="2147489013" r:id="rId10"/>
    <p:sldLayoutId id="2147489014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433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17.4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Free Energy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521D129-59EF-48C9-B965-5D90539A14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5" r:id="rId1"/>
    <p:sldLayoutId id="2147489016" r:id="rId2"/>
    <p:sldLayoutId id="2147489017" r:id="rId3"/>
    <p:sldLayoutId id="2147489018" r:id="rId4"/>
    <p:sldLayoutId id="2147489019" r:id="rId5"/>
    <p:sldLayoutId id="2147489020" r:id="rId6"/>
    <p:sldLayoutId id="2147489021" r:id="rId7"/>
    <p:sldLayoutId id="2147489022" r:id="rId8"/>
    <p:sldLayoutId id="2147489023" r:id="rId9"/>
    <p:sldLayoutId id="2147489024" r:id="rId10"/>
    <p:sldLayoutId id="214748902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536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17.5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Entropy Changes in Chemical Reactions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D3636F9-8E04-4A1D-9D4A-6C03A379E1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7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26" r:id="rId1"/>
    <p:sldLayoutId id="2147489027" r:id="rId2"/>
    <p:sldLayoutId id="2147489028" r:id="rId3"/>
    <p:sldLayoutId id="2147489029" r:id="rId4"/>
    <p:sldLayoutId id="2147489030" r:id="rId5"/>
    <p:sldLayoutId id="2147489031" r:id="rId6"/>
    <p:sldLayoutId id="2147489032" r:id="rId7"/>
    <p:sldLayoutId id="2147489033" r:id="rId8"/>
    <p:sldLayoutId id="2147489034" r:id="rId9"/>
    <p:sldLayoutId id="2147489035" r:id="rId10"/>
    <p:sldLayoutId id="214748903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638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17.6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457200" y="520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Free Energy and Chemical Reactions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3E61FD5-1DE2-4194-B53B-A538697840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7" r:id="rId1"/>
    <p:sldLayoutId id="2147489038" r:id="rId2"/>
    <p:sldLayoutId id="2147489039" r:id="rId3"/>
    <p:sldLayoutId id="2147489040" r:id="rId4"/>
    <p:sldLayoutId id="2147489041" r:id="rId5"/>
    <p:sldLayoutId id="2147489042" r:id="rId6"/>
    <p:sldLayoutId id="2147489043" r:id="rId7"/>
    <p:sldLayoutId id="2147489044" r:id="rId8"/>
    <p:sldLayoutId id="2147489045" r:id="rId9"/>
    <p:sldLayoutId id="2147489046" r:id="rId10"/>
    <p:sldLayoutId id="214748904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741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17.7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The Dependence of Free Energy on Pressure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82D3E35-3D1D-4073-9C94-374F7EE6AE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2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8" r:id="rId1"/>
    <p:sldLayoutId id="2147489049" r:id="rId2"/>
    <p:sldLayoutId id="2147489050" r:id="rId3"/>
    <p:sldLayoutId id="2147489051" r:id="rId4"/>
    <p:sldLayoutId id="2147489052" r:id="rId5"/>
    <p:sldLayoutId id="2147489053" r:id="rId6"/>
    <p:sldLayoutId id="2147489054" r:id="rId7"/>
    <p:sldLayoutId id="2147489055" r:id="rId8"/>
    <p:sldLayoutId id="2147489056" r:id="rId9"/>
    <p:sldLayoutId id="2147489057" r:id="rId10"/>
    <p:sldLayoutId id="214748905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843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17.8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Free Energy and Equilibrium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F0326C7-B7AA-44A3-BF11-46CF970318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44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59" r:id="rId1"/>
    <p:sldLayoutId id="2147489060" r:id="rId2"/>
    <p:sldLayoutId id="2147489061" r:id="rId3"/>
    <p:sldLayoutId id="2147489062" r:id="rId4"/>
    <p:sldLayoutId id="2147489063" r:id="rId5"/>
    <p:sldLayoutId id="2147489064" r:id="rId6"/>
    <p:sldLayoutId id="2147489065" r:id="rId7"/>
    <p:sldLayoutId id="2147489066" r:id="rId8"/>
    <p:sldLayoutId id="2147489067" r:id="rId9"/>
    <p:sldLayoutId id="2147489068" r:id="rId10"/>
    <p:sldLayoutId id="214748906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945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17.9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Free Energy and Work</a:t>
            </a:r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49CC50C-4474-4CFC-9101-C57B78ED2C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46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70" r:id="rId1"/>
    <p:sldLayoutId id="2147489071" r:id="rId2"/>
    <p:sldLayoutId id="2147489072" r:id="rId3"/>
    <p:sldLayoutId id="2147489073" r:id="rId4"/>
    <p:sldLayoutId id="2147489074" r:id="rId5"/>
    <p:sldLayoutId id="2147489075" r:id="rId6"/>
    <p:sldLayoutId id="2147489076" r:id="rId7"/>
    <p:sldLayoutId id="2147489077" r:id="rId8"/>
    <p:sldLayoutId id="2147489078" r:id="rId9"/>
    <p:sldLayoutId id="2147489079" r:id="rId10"/>
    <p:sldLayoutId id="214748908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4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E8FCFFD-8F56-4B43-85D3-AA8903DAE3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94" r:id="rId1"/>
    <p:sldLayoutId id="2147489095" r:id="rId2"/>
    <p:sldLayoutId id="2147489096" r:id="rId3"/>
    <p:sldLayoutId id="2147489097" r:id="rId4"/>
    <p:sldLayoutId id="2147489098" r:id="rId5"/>
    <p:sldLayoutId id="2147489099" r:id="rId6"/>
    <p:sldLayoutId id="2147489100" r:id="rId7"/>
    <p:sldLayoutId id="2147489101" r:id="rId8"/>
    <p:sldLayoutId id="2147489102" r:id="rId9"/>
    <p:sldLayoutId id="2147489103" r:id="rId10"/>
    <p:sldLayoutId id="2147489104" r:id="rId11"/>
    <p:sldLayoutId id="21474891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C8D0863-4A16-457B-BFA5-AA28D97582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06" r:id="rId1"/>
    <p:sldLayoutId id="2147489107" r:id="rId2"/>
    <p:sldLayoutId id="2147489108" r:id="rId3"/>
    <p:sldLayoutId id="2147489109" r:id="rId4"/>
    <p:sldLayoutId id="2147489110" r:id="rId5"/>
    <p:sldLayoutId id="2147489111" r:id="rId6"/>
    <p:sldLayoutId id="2147489112" r:id="rId7"/>
    <p:sldLayoutId id="2147489113" r:id="rId8"/>
    <p:sldLayoutId id="2147489114" r:id="rId9"/>
    <p:sldLayoutId id="2147489115" r:id="rId10"/>
    <p:sldLayoutId id="2147489116" r:id="rId11"/>
    <p:sldLayoutId id="21474891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Line 1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rc 16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Enthalpy and Calorimetry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37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37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8EB21937-D02F-449B-A826-C38DC44B08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3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3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3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3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autoUpdateAnimBg="0"/>
      <p:bldP spid="243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3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3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3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3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3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3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3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3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3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3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66E3B26-AD83-41E9-806D-5AEDE1EBD5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18" r:id="rId1"/>
    <p:sldLayoutId id="2147489119" r:id="rId2"/>
    <p:sldLayoutId id="2147489120" r:id="rId3"/>
    <p:sldLayoutId id="2147489121" r:id="rId4"/>
    <p:sldLayoutId id="2147489122" r:id="rId5"/>
    <p:sldLayoutId id="2147489123" r:id="rId6"/>
    <p:sldLayoutId id="2147489124" r:id="rId7"/>
    <p:sldLayoutId id="2147489125" r:id="rId8"/>
    <p:sldLayoutId id="2147489126" r:id="rId9"/>
    <p:sldLayoutId id="2147489127" r:id="rId10"/>
    <p:sldLayoutId id="2147489128" r:id="rId11"/>
    <p:sldLayoutId id="21474891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355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10.8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Vapor Pressure and Changes of State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2E8BA15-4C11-425A-BE87-DE46B0075A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66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81" r:id="rId1"/>
    <p:sldLayoutId id="2147489082" r:id="rId2"/>
    <p:sldLayoutId id="2147489083" r:id="rId3"/>
    <p:sldLayoutId id="2147489084" r:id="rId4"/>
    <p:sldLayoutId id="2147489085" r:id="rId5"/>
    <p:sldLayoutId id="2147489086" r:id="rId6"/>
    <p:sldLayoutId id="2147489087" r:id="rId7"/>
    <p:sldLayoutId id="2147489088" r:id="rId8"/>
    <p:sldLayoutId id="2147489089" r:id="rId9"/>
    <p:sldLayoutId id="2147489090" r:id="rId10"/>
    <p:sldLayoutId id="214748909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Hess’s Law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47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4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46474B7-1426-4980-93EF-757BD8E5F8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2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17" r:id="rId1"/>
    <p:sldLayoutId id="2147488918" r:id="rId2"/>
    <p:sldLayoutId id="2147488919" r:id="rId3"/>
    <p:sldLayoutId id="2147488920" r:id="rId4"/>
    <p:sldLayoutId id="2147488921" r:id="rId5"/>
    <p:sldLayoutId id="2147488922" r:id="rId6"/>
    <p:sldLayoutId id="2147488923" r:id="rId7"/>
    <p:sldLayoutId id="2147488924" r:id="rId8"/>
    <p:sldLayoutId id="2147488925" r:id="rId9"/>
    <p:sldLayoutId id="2147488926" r:id="rId10"/>
    <p:sldLayoutId id="214748892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4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4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4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utoUpdateAnimBg="0"/>
      <p:bldP spid="24474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47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47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47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47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4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47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Standard Enthalpies of Formation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46E41C9-8893-4AE3-B500-26F3FD59B89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6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28" r:id="rId1"/>
    <p:sldLayoutId id="2147488929" r:id="rId2"/>
    <p:sldLayoutId id="2147488930" r:id="rId3"/>
    <p:sldLayoutId id="2147488931" r:id="rId4"/>
    <p:sldLayoutId id="2147488932" r:id="rId5"/>
    <p:sldLayoutId id="2147488933" r:id="rId6"/>
    <p:sldLayoutId id="2147488934" r:id="rId7"/>
    <p:sldLayoutId id="2147488935" r:id="rId8"/>
    <p:sldLayoutId id="2147488936" r:id="rId9"/>
    <p:sldLayoutId id="2147488937" r:id="rId10"/>
    <p:sldLayoutId id="214748893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  <p:bldP spid="24576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57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57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57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57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57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Present Sources of Energy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67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1BC34F4-C607-44AC-8CC3-4369914015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80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39" r:id="rId1"/>
    <p:sldLayoutId id="2147488940" r:id="rId2"/>
    <p:sldLayoutId id="2147488941" r:id="rId3"/>
    <p:sldLayoutId id="2147488942" r:id="rId4"/>
    <p:sldLayoutId id="2147488943" r:id="rId5"/>
    <p:sldLayoutId id="2147488944" r:id="rId6"/>
    <p:sldLayoutId id="2147488945" r:id="rId7"/>
    <p:sldLayoutId id="2147488946" r:id="rId8"/>
    <p:sldLayoutId id="2147488947" r:id="rId9"/>
    <p:sldLayoutId id="2147488948" r:id="rId10"/>
    <p:sldLayoutId id="214748894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utoUpdateAnimBg="0"/>
      <p:bldP spid="24678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67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67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67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67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67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6.6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New Energy Sources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78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78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D27EF3C3-94D1-4785-8C4D-4A691BB077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1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  <p:sp>
        <p:nvSpPr>
          <p:cNvPr id="8202" name="Line 14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rc 15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6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0" r:id="rId1"/>
    <p:sldLayoutId id="2147488951" r:id="rId2"/>
    <p:sldLayoutId id="2147488952" r:id="rId3"/>
    <p:sldLayoutId id="2147488953" r:id="rId4"/>
    <p:sldLayoutId id="2147488954" r:id="rId5"/>
    <p:sldLayoutId id="2147488955" r:id="rId6"/>
    <p:sldLayoutId id="2147488956" r:id="rId7"/>
    <p:sldLayoutId id="2147488957" r:id="rId8"/>
    <p:sldLayoutId id="2147488958" r:id="rId9"/>
    <p:sldLayoutId id="2147488959" r:id="rId10"/>
    <p:sldLayoutId id="214748896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7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7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7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7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autoUpdateAnimBg="0"/>
      <p:bldP spid="24781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78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78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78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78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78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78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/>
          </a:p>
        </p:txBody>
      </p:sp>
      <p:sp>
        <p:nvSpPr>
          <p:cNvPr id="9221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sz="2400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4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19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9042C8F2-7028-4393-93C9-6F8546EB7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61" r:id="rId1"/>
    <p:sldLayoutId id="2147488962" r:id="rId2"/>
    <p:sldLayoutId id="2147488963" r:id="rId3"/>
    <p:sldLayoutId id="2147488964" r:id="rId4"/>
    <p:sldLayoutId id="2147488965" r:id="rId5"/>
    <p:sldLayoutId id="2147488966" r:id="rId6"/>
    <p:sldLayoutId id="2147488967" r:id="rId7"/>
    <p:sldLayoutId id="2147488968" r:id="rId8"/>
    <p:sldLayoutId id="2147488969" r:id="rId9"/>
    <p:sldLayoutId id="2147488970" r:id="rId10"/>
    <p:sldLayoutId id="214748897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5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17.1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8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</a:rPr>
              <a:t>Spontaneous Processes and Entropy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868413B-BAB8-4B2B-B634-ECCB2C4372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51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0252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93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17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400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sz="2400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2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49C5E64-6A99-4C02-95F3-201E267988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82" r:id="rId1"/>
    <p:sldLayoutId id="2147488983" r:id="rId2"/>
    <p:sldLayoutId id="2147488984" r:id="rId3"/>
    <p:sldLayoutId id="2147488985" r:id="rId4"/>
    <p:sldLayoutId id="2147488986" r:id="rId5"/>
    <p:sldLayoutId id="2147488987" r:id="rId6"/>
    <p:sldLayoutId id="2147488988" r:id="rId7"/>
    <p:sldLayoutId id="2147488989" r:id="rId8"/>
    <p:sldLayoutId id="2147488990" r:id="rId9"/>
    <p:sldLayoutId id="2147488991" r:id="rId10"/>
    <p:sldLayoutId id="214748899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8.xml"/><Relationship Id="rId5" Type="http://schemas.openxmlformats.org/officeDocument/2006/relationships/slide" Target="slide36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hyperlink" Target="file:///\\marcus\HMC07\Projects\Input\To_LearningMate\2008\zumdahl8e_lecture_outline\Chapter_10\Chapter_10_Intro.ppt#-1,2,Slide 2" TargetMode="Externa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6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0.xml"/><Relationship Id="rId6" Type="http://schemas.openxmlformats.org/officeDocument/2006/relationships/slide" Target="slide11.xml"/><Relationship Id="rId11" Type="http://schemas.openxmlformats.org/officeDocument/2006/relationships/slide" Target="slide28.xml"/><Relationship Id="rId5" Type="http://schemas.openxmlformats.org/officeDocument/2006/relationships/slide" Target="slide15.xml"/><Relationship Id="rId10" Type="http://schemas.openxmlformats.org/officeDocument/2006/relationships/slide" Target="slide36.xml"/><Relationship Id="rId4" Type="http://schemas.openxmlformats.org/officeDocument/2006/relationships/hyperlink" Target="file:///\\marcus\HMC07\Projects\Input\To_LearningMate\2008\zumdahl8e_lecture_outline\Chapter_17\Chapter_17_Intro.ppt#338,2,Slide 2" TargetMode="External"/><Relationship Id="rId9" Type="http://schemas.openxmlformats.org/officeDocument/2006/relationships/slide" Target="slide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6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011488" cy="457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Thermochemistry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0F6793-09FB-42ED-83CB-AFAE6A617C8D}" type="slidenum">
              <a:rPr lang="en-US" altLang="en-US" sz="1000" baseline="0">
                <a:latin typeface="Arial" panose="020B0604020202020204" pitchFamily="34" charset="0"/>
              </a:rPr>
              <a:pPr/>
              <a:t>10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7696200" cy="4806950"/>
          </a:xfrm>
        </p:spPr>
        <p:txBody>
          <a:bodyPr/>
          <a:lstStyle/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Classify each process as </a:t>
            </a:r>
            <a:r>
              <a:rPr lang="en-US" altLang="en-US" smtClean="0">
                <a:solidFill>
                  <a:srgbClr val="FF0000"/>
                </a:solidFill>
              </a:rPr>
              <a:t>exothermic</a:t>
            </a:r>
            <a:r>
              <a:rPr lang="en-US" altLang="en-US" smtClean="0"/>
              <a:t> or </a:t>
            </a:r>
            <a:r>
              <a:rPr lang="en-US" altLang="en-US" smtClean="0">
                <a:solidFill>
                  <a:srgbClr val="0000FF"/>
                </a:solidFill>
              </a:rPr>
              <a:t>endothermic</a:t>
            </a:r>
            <a:r>
              <a:rPr lang="en-US" altLang="en-US" smtClean="0"/>
              <a:t>. Explain. The system is underlined in each example.</a:t>
            </a:r>
          </a:p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endParaRPr lang="en-US" altLang="en-US" smtClean="0"/>
          </a:p>
          <a:p>
            <a:pPr marL="2035175" lvl="1" indent="-609600" eaLnBrk="1" hangingPunct="1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altLang="en-US" u="sng" smtClean="0"/>
              <a:t>Your hand</a:t>
            </a:r>
            <a:r>
              <a:rPr lang="en-US" altLang="en-US" smtClean="0"/>
              <a:t> gets cold when you touch ice.</a:t>
            </a:r>
          </a:p>
          <a:p>
            <a:pPr marL="2035175" lvl="1" indent="-609600" eaLnBrk="1" hangingPunct="1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altLang="en-US" u="sng" smtClean="0"/>
              <a:t>The ice</a:t>
            </a:r>
            <a:r>
              <a:rPr lang="en-US" altLang="en-US" smtClean="0"/>
              <a:t> gets warmer when you touch it.</a:t>
            </a:r>
          </a:p>
          <a:p>
            <a:pPr marL="2035175" lvl="1" indent="-609600" eaLnBrk="1" hangingPunct="1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altLang="en-US" u="sng" smtClean="0"/>
              <a:t>Water</a:t>
            </a:r>
            <a:r>
              <a:rPr lang="en-US" altLang="en-US" smtClean="0"/>
              <a:t> boils in a kettle being heated on a stove.</a:t>
            </a:r>
          </a:p>
          <a:p>
            <a:pPr marL="2035175" lvl="1" indent="-609600" eaLnBrk="1" hangingPunct="1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altLang="en-US" u="sng" smtClean="0"/>
              <a:t>Water vapor</a:t>
            </a:r>
            <a:r>
              <a:rPr lang="en-US" altLang="en-US" smtClean="0"/>
              <a:t> condenses on a cold pipe.</a:t>
            </a:r>
          </a:p>
          <a:p>
            <a:pPr marL="2035175" lvl="1" indent="-609600" eaLnBrk="1" hangingPunct="1">
              <a:buFontTx/>
              <a:buAutoNum type="alphaLcParenR"/>
              <a:tabLst>
                <a:tab pos="914400" algn="l"/>
                <a:tab pos="1431925" algn="l"/>
              </a:tabLst>
            </a:pPr>
            <a:r>
              <a:rPr lang="en-US" altLang="en-US" u="sng" smtClean="0"/>
              <a:t>Ice cream</a:t>
            </a:r>
            <a:r>
              <a:rPr lang="en-US" altLang="en-US" smtClean="0"/>
              <a:t> melts.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505200"/>
            <a:ext cx="1066800" cy="2868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Exo</a:t>
            </a:r>
          </a:p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Endo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Endo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Exo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rgbClr val="0000FF"/>
                </a:solidFill>
              </a:rPr>
              <a:t>Endo</a:t>
            </a:r>
          </a:p>
        </p:txBody>
      </p:sp>
      <p:pic>
        <p:nvPicPr>
          <p:cNvPr id="72711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214019" grpId="0" build="p" autoUpdateAnimBg="0"/>
      <p:bldP spid="2140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5297B6-2434-4CC2-AFB4-5126C601B8CB}" type="slidenum">
              <a:rPr lang="en-US" altLang="en-US" sz="1000" baseline="0">
                <a:latin typeface="Arial" panose="020B0604020202020204" pitchFamily="34" charset="0"/>
              </a:rPr>
              <a:pPr/>
              <a:t>11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620000" cy="42783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Law of conservation of energy is often called the first law of thermodynamics.</a:t>
            </a:r>
          </a:p>
          <a:p>
            <a:pPr marL="533400" indent="-533400" eaLnBrk="1" hangingPunct="1"/>
            <a:r>
              <a:rPr lang="en-US" altLang="en-US" sz="2800" smtClean="0"/>
              <a:t>Internal energy (</a:t>
            </a:r>
            <a:r>
              <a:rPr lang="en-US" altLang="en-US" sz="2800" i="1" smtClean="0"/>
              <a:t>E)</a:t>
            </a:r>
            <a:r>
              <a:rPr lang="en-US" altLang="en-US" sz="2800" smtClean="0"/>
              <a:t> of a system is the sum of the kinetic and potential energies of all the “particles” in the system.</a:t>
            </a: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To change the internal energy of a system:		</a:t>
            </a:r>
            <a:r>
              <a:rPr lang="el-GR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E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= 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q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+ 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w</a:t>
            </a:r>
            <a:endParaRPr lang="en-US" altLang="en-US" sz="280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914400" lvl="1" indent="-457200" eaLnBrk="1" hangingPunct="1">
              <a:buFontTx/>
              <a:buNone/>
            </a:pPr>
            <a:r>
              <a:rPr lang="en-US" altLang="en-US" sz="2800" i="1" smtClean="0"/>
              <a:t>	q</a:t>
            </a:r>
            <a:r>
              <a:rPr lang="en-US" altLang="en-US" sz="2800" smtClean="0"/>
              <a:t> represents heat</a:t>
            </a:r>
          </a:p>
          <a:p>
            <a:pPr marL="914400" lvl="1" indent="-457200" eaLnBrk="1" hangingPunct="1">
              <a:buFontTx/>
              <a:buNone/>
            </a:pPr>
            <a:r>
              <a:rPr lang="en-US" altLang="en-US" sz="2800" i="1" smtClean="0"/>
              <a:t>	w</a:t>
            </a:r>
            <a:r>
              <a:rPr lang="en-US" altLang="en-US" sz="2800" smtClean="0"/>
              <a:t> represents work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Energy</a:t>
            </a: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0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0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build="p" autoUpdateAnimBg="0"/>
      <p:bldP spid="2201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CC8A51-DA62-4876-BF00-F28AB4C3F176}" type="slidenum">
              <a:rPr lang="en-US" altLang="en-US" sz="1000" baseline="0">
                <a:latin typeface="Arial" panose="020B0604020202020204" pitchFamily="34" charset="0"/>
              </a:rPr>
              <a:pPr/>
              <a:t>12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315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7696200" cy="4600575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Consider the combustion of propane:</a:t>
            </a:r>
          </a:p>
          <a:p>
            <a:pPr marL="854075" indent="-3175" eaLnBrk="1" hangingPunct="1">
              <a:buFontTx/>
              <a:buNone/>
            </a:pPr>
            <a:endParaRPr lang="en-US" altLang="en-US" sz="2000" smtClean="0"/>
          </a:p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mtClean="0"/>
              <a:t>C</a:t>
            </a:r>
            <a:r>
              <a:rPr lang="en-US" altLang="en-US" baseline="-25000" smtClean="0"/>
              <a:t>3</a:t>
            </a:r>
            <a:r>
              <a:rPr lang="en-US" altLang="en-US" smtClean="0"/>
              <a:t>H</a:t>
            </a:r>
            <a:r>
              <a:rPr lang="en-US" altLang="en-US" baseline="-25000" smtClean="0"/>
              <a:t>8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+ 5O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3CO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 + 4H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O(</a:t>
            </a:r>
            <a:r>
              <a:rPr lang="en-US" altLang="en-US" i="1" smtClean="0">
                <a:cs typeface="Arial" panose="020B0604020202020204" pitchFamily="34" charset="0"/>
              </a:rPr>
              <a:t>l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marL="854075" indent="-3175" eaLnBrk="1" hangingPunct="1">
              <a:buFontTx/>
              <a:buNone/>
            </a:pPr>
            <a:endParaRPr lang="en-US" altLang="en-US" sz="1600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			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smtClean="0">
                <a:cs typeface="Arial" panose="020B0604020202020204" pitchFamily="34" charset="0"/>
              </a:rPr>
              <a:t> = –2221 kJ</a:t>
            </a:r>
          </a:p>
          <a:p>
            <a:pPr marL="854075" indent="-3175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Assume that all of the heat comes from the combustion of propane. Calculate </a:t>
            </a:r>
            <a:r>
              <a:rPr lang="el-GR" altLang="en-US" smtClean="0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H</a:t>
            </a:r>
            <a:r>
              <a:rPr lang="en-US" altLang="en-US" smtClean="0">
                <a:cs typeface="Arial" panose="020B0604020202020204" pitchFamily="34" charset="0"/>
              </a:rPr>
              <a:t> in which 5.00 g of propane is burned in excess oxygen at constant pressure.</a:t>
            </a:r>
            <a:r>
              <a:rPr lang="en-US" altLang="en-US" sz="2800" smtClean="0"/>
              <a:t>  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			</a:t>
            </a:r>
            <a:r>
              <a:rPr lang="en-US" altLang="en-US" smtClean="0">
                <a:solidFill>
                  <a:srgbClr val="009900"/>
                </a:solidFill>
              </a:rPr>
              <a:t>–252 kJ</a:t>
            </a:r>
          </a:p>
        </p:txBody>
      </p:sp>
      <p:pic>
        <p:nvPicPr>
          <p:cNvPr id="7475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utoUpdateAnimBg="0"/>
      <p:bldP spid="2693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E673C1-9208-4F03-88D5-08708951D982}" type="slidenum">
              <a:rPr lang="en-US" altLang="en-US" sz="1000" baseline="0">
                <a:latin typeface="Arial" panose="020B0604020202020204" pitchFamily="34" charset="0"/>
              </a:rPr>
              <a:pPr/>
              <a:t>13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2783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Science of measuring heat</a:t>
            </a:r>
          </a:p>
          <a:p>
            <a:pPr marL="533400" indent="-533400" eaLnBrk="1" hangingPunct="1"/>
            <a:r>
              <a:rPr lang="en-US" altLang="en-US" sz="2800" smtClean="0"/>
              <a:t>Specific heat capacity (c or s):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The energy required to raise the temperature of one gram of a substance by one degree Celsius.</a:t>
            </a: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Molar heat capacity: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cs typeface="Arial" panose="020B0604020202020204" pitchFamily="34" charset="0"/>
              </a:rPr>
              <a:t>The energy required to raise the temperature of one mole of substance by one degree Celsius.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Calorimetry</a:t>
            </a:r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build="p" autoUpdateAnimBg="0"/>
      <p:bldP spid="271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A3B2C5F-4544-4724-A706-4D4D59F095A9}" type="slidenum">
              <a:rPr lang="en-US" altLang="en-US" sz="1000" baseline="0">
                <a:latin typeface="Arial" panose="020B0604020202020204" pitchFamily="34" charset="0"/>
              </a:rPr>
              <a:pPr/>
              <a:t>14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7400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If two reactants at the same temperature are mixed and the resulting solution gets warmer, this means the reaction taking place is exothermic.</a:t>
            </a: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An endothermic reaction cools the solution.</a:t>
            </a:r>
            <a:endParaRPr lang="en-US" altLang="en-US" sz="2800" i="1" smtClean="0">
              <a:cs typeface="Arial" panose="020B0604020202020204" pitchFamily="34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Calorimetry</a:t>
            </a:r>
          </a:p>
        </p:txBody>
      </p:sp>
      <p:sp>
        <p:nvSpPr>
          <p:cNvPr id="768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768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3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 autoUpdateAnimBg="0"/>
      <p:bldP spid="2734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B5ACCB-9101-484D-9165-AF8BFB28FDB1}" type="slidenum">
              <a:rPr lang="en-US" altLang="en-US" sz="1000" baseline="0">
                <a:latin typeface="Arial" panose="020B0604020202020204" pitchFamily="34" charset="0"/>
              </a:rPr>
              <a:pPr/>
              <a:t>15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124200" cy="2133600"/>
          </a:xfrm>
        </p:spPr>
        <p:txBody>
          <a:bodyPr/>
          <a:lstStyle/>
          <a:p>
            <a:pPr eaLnBrk="1" hangingPunct="1"/>
            <a:r>
              <a:rPr lang="en-US" altLang="en-US" smtClean="0"/>
              <a:t>A Coffee–Cup Calorimeter Made of Two Styrofoam Cups</a:t>
            </a:r>
          </a:p>
        </p:txBody>
      </p:sp>
      <p:sp>
        <p:nvSpPr>
          <p:cNvPr id="778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pic>
        <p:nvPicPr>
          <p:cNvPr id="77831" name="Picture 5" descr="ch06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3292475" cy="480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A1F45CB-81B4-4C95-8995-524660040F0E}" type="slidenum">
              <a:rPr lang="en-US" altLang="en-US" sz="1000" baseline="0">
                <a:latin typeface="Arial" panose="020B0604020202020204" pitchFamily="34" charset="0"/>
              </a:rPr>
              <a:pPr/>
              <a:t>16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534400" cy="2590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altLang="en-US" sz="2800" dirty="0" smtClean="0">
                <a:solidFill>
                  <a:srgbClr val="0000FF"/>
                </a:solidFill>
              </a:rPr>
              <a:t>Energy released (heat) = 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cs typeface="Arial" charset="0"/>
              </a:rPr>
              <a:t>× </a:t>
            </a:r>
            <a:r>
              <a:rPr lang="en-US" altLang="en-US" sz="2800" i="1" dirty="0" smtClean="0">
                <a:solidFill>
                  <a:srgbClr val="0000FF"/>
                </a:solidFill>
                <a:cs typeface="Arial" charset="0"/>
              </a:rPr>
              <a:t>c</a:t>
            </a:r>
            <a:r>
              <a:rPr lang="en-US" altLang="en-US" sz="2800" dirty="0" smtClean="0">
                <a:solidFill>
                  <a:srgbClr val="0000FF"/>
                </a:solidFill>
                <a:cs typeface="Arial" charset="0"/>
              </a:rPr>
              <a:t> × </a:t>
            </a:r>
            <a:r>
              <a:rPr lang="el-GR" altLang="en-US" sz="2800" dirty="0" smtClean="0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altLang="en-US" sz="2800" i="1" dirty="0" smtClean="0">
                <a:solidFill>
                  <a:srgbClr val="0000FF"/>
                </a:solidFill>
                <a:cs typeface="Arial" charset="0"/>
              </a:rPr>
              <a:t>T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  <a:cs typeface="Arial" charset="0"/>
              </a:rPr>
              <a:t>		*on formula sheet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en-US" sz="2800" i="1" dirty="0" smtClean="0">
                <a:cs typeface="Arial" charset="0"/>
              </a:rPr>
              <a:t>		c </a:t>
            </a:r>
            <a:r>
              <a:rPr lang="en-US" altLang="en-US" i="1" dirty="0" smtClean="0">
                <a:cs typeface="Arial" charset="0"/>
              </a:rPr>
              <a:t>(sometimes s) </a:t>
            </a:r>
            <a:r>
              <a:rPr lang="en-US" altLang="en-US" sz="2800" dirty="0" smtClean="0">
                <a:cs typeface="Arial" charset="0"/>
              </a:rPr>
              <a:t>= specific heat capacity (J/°</a:t>
            </a:r>
            <a:r>
              <a:rPr lang="en-US" altLang="en-US" sz="2800" dirty="0" err="1" smtClean="0">
                <a:cs typeface="Arial" charset="0"/>
              </a:rPr>
              <a:t>C·g</a:t>
            </a:r>
            <a:r>
              <a:rPr lang="en-US" altLang="en-US" sz="2800" dirty="0" smtClean="0">
                <a:cs typeface="Arial" charset="0"/>
              </a:rPr>
              <a:t>)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en-US" sz="2800" dirty="0" smtClean="0">
                <a:cs typeface="Arial" charset="0"/>
              </a:rPr>
              <a:t>		</a:t>
            </a:r>
            <a:r>
              <a:rPr lang="en-US" altLang="en-US" sz="2800" i="1" dirty="0" smtClean="0">
                <a:cs typeface="Arial" charset="0"/>
              </a:rPr>
              <a:t>m</a:t>
            </a:r>
            <a:r>
              <a:rPr lang="en-US" altLang="en-US" sz="2800" dirty="0" smtClean="0">
                <a:cs typeface="Arial" charset="0"/>
              </a:rPr>
              <a:t> = mass (g)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en-US" altLang="en-US" sz="2800" dirty="0" smtClean="0">
                <a:cs typeface="Arial" charset="0"/>
              </a:rPr>
              <a:t>		</a:t>
            </a:r>
            <a:r>
              <a:rPr lang="el-GR" altLang="en-US" sz="2800" dirty="0" smtClean="0">
                <a:cs typeface="Arial" charset="0"/>
              </a:rPr>
              <a:t>Δ</a:t>
            </a:r>
            <a:r>
              <a:rPr lang="en-US" altLang="en-US" sz="2800" i="1" dirty="0" smtClean="0">
                <a:cs typeface="Arial" charset="0"/>
              </a:rPr>
              <a:t>T</a:t>
            </a:r>
            <a:r>
              <a:rPr lang="en-US" altLang="en-US" sz="2800" dirty="0" smtClean="0">
                <a:cs typeface="Arial" charset="0"/>
              </a:rPr>
              <a:t> = change in temperature (°C)</a:t>
            </a:r>
            <a:endParaRPr lang="el-GR" altLang="en-US" sz="2800" dirty="0" smtClean="0">
              <a:cs typeface="Arial" charset="0"/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Calorimetry</a:t>
            </a:r>
          </a:p>
        </p:txBody>
      </p:sp>
      <p:sp>
        <p:nvSpPr>
          <p:cNvPr id="788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pic>
        <p:nvPicPr>
          <p:cNvPr id="78856" name="Picture 8" descr="C:\Users\Neil\Documents\school\AP Zumdahl resources\JPEG_Image_Library\chapter6\table_0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581400"/>
            <a:ext cx="24384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7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7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7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7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7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build="p" autoUpdateAnimBg="0"/>
      <p:bldP spid="2775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F90E0FA-44AE-41F0-8BC2-2429A912FC5B}" type="slidenum">
              <a:rPr lang="en-US" altLang="en-US" sz="1000" baseline="0">
                <a:latin typeface="Arial" panose="020B0604020202020204" pitchFamily="34" charset="0"/>
              </a:rPr>
              <a:pPr/>
              <a:t>17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4676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4327525"/>
          </a:xfrm>
        </p:spPr>
        <p:txBody>
          <a:bodyPr/>
          <a:lstStyle/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A 100.0 g sample of water at 90.°C is added to a 500.0 g sample of water at 10.°C.</a:t>
            </a:r>
          </a:p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endParaRPr lang="en-US" altLang="en-US" smtClean="0"/>
          </a:p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0000FF"/>
                </a:solidFill>
              </a:rPr>
              <a:t>final temperature</a:t>
            </a:r>
            <a:r>
              <a:rPr lang="en-US" altLang="en-US" smtClean="0"/>
              <a:t> of the water is:</a:t>
            </a:r>
          </a:p>
          <a:p>
            <a:pPr marL="2035175" lvl="1" indent="-60960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a) Between 50°C and 90°C</a:t>
            </a:r>
          </a:p>
          <a:p>
            <a:pPr marL="2035175" lvl="1" indent="-60960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b) 50°C</a:t>
            </a:r>
          </a:p>
          <a:p>
            <a:pPr marL="2035175" lvl="1" indent="-60960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c) Between 10°C and 50°C</a:t>
            </a:r>
          </a:p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endParaRPr lang="en-US" altLang="en-US" smtClean="0"/>
          </a:p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Calculate the final temperature of the water.</a:t>
            </a:r>
          </a:p>
          <a:p>
            <a:pPr marL="914400" indent="0" eaLnBrk="1" hangingPunct="1">
              <a:buFontTx/>
              <a:buNone/>
              <a:tabLst>
                <a:tab pos="914400" algn="l"/>
                <a:tab pos="1431925" algn="l"/>
              </a:tabLst>
            </a:pPr>
            <a:r>
              <a:rPr lang="en-US" altLang="en-US" smtClean="0"/>
              <a:t>				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23°C</a:t>
            </a:r>
          </a:p>
        </p:txBody>
      </p:sp>
      <p:pic>
        <p:nvPicPr>
          <p:cNvPr id="79878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1524000" y="4648200"/>
            <a:ext cx="41148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utoUpdateAnimBg="0"/>
      <p:bldP spid="281603" grpId="0" build="p" autoUpdateAnimBg="0"/>
      <p:bldP spid="2816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 descr="npo0001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/>
          <a:stretch>
            <a:fillRect/>
          </a:stretch>
        </p:blipFill>
        <p:spPr bwMode="auto">
          <a:xfrm>
            <a:off x="377825" y="3128963"/>
            <a:ext cx="7470775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458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boiling point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temperature at which the (equilibrium) vapor pressure of a liquid is equal to the external pressure. (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normal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B.P. is at 1 atm)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8534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Heat of vaporization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is the energy required to convert one mole of a substance from liquid to gas.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389938" y="645477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11.8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524000" y="152400"/>
            <a:ext cx="6172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baseline="0">
                <a:solidFill>
                  <a:srgbClr val="000000"/>
                </a:solidFill>
                <a:latin typeface="Arial" panose="020B0604020202020204" pitchFamily="34" charset="0"/>
              </a:rPr>
              <a:t>Phase Changes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29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Molar heat of fusion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fus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) is the energy required to 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melt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1 mole of a solid substance (solid to liquid).</a:t>
            </a:r>
            <a:endParaRPr lang="en-US" altLang="en-US" sz="2400" b="1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389938" y="645477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11.8</a:t>
            </a:r>
          </a:p>
        </p:txBody>
      </p:sp>
      <p:pic>
        <p:nvPicPr>
          <p:cNvPr id="81924" name="Picture 19" descr="npo0001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"/>
          <a:stretch>
            <a:fillRect/>
          </a:stretch>
        </p:blipFill>
        <p:spPr bwMode="auto">
          <a:xfrm>
            <a:off x="228600" y="1490663"/>
            <a:ext cx="86836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9807C54-A896-4BC9-A2FC-80DFE06E5B40}" type="slidenum">
              <a:rPr lang="en-US" altLang="en-US" sz="1000" baseline="0">
                <a:latin typeface="Arial" panose="020B0604020202020204" pitchFamily="34" charset="0"/>
              </a:rPr>
              <a:pPr/>
              <a:t>2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235200"/>
          </a:xfrm>
        </p:spPr>
        <p:txBody>
          <a:bodyPr/>
          <a:lstStyle/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2" action="ppaction://hlinksldjump"/>
              </a:rPr>
              <a:t>6.1  	The Nature of Energy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6.2  	Enthalpy and Calorimetry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4" action="ppaction://hlinksldjump"/>
              </a:rPr>
              <a:t>6.3 	Hess’s Law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6.4  	Standard Enthalpies of Formation</a:t>
            </a:r>
            <a:endParaRPr lang="en-US" altLang="en-US" smtClean="0"/>
          </a:p>
          <a:p>
            <a:pPr marL="914400" indent="-91440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npo0001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0" y="193675"/>
            <a:ext cx="914400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 rot="-5400000">
            <a:off x="5511800" y="45974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Melting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389938" y="64611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11.8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 rot="-5400000">
            <a:off x="6221413" y="457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Freezing</a:t>
            </a:r>
          </a:p>
        </p:txBody>
      </p:sp>
      <p:grpSp>
        <p:nvGrpSpPr>
          <p:cNvPr id="83974" name="Group 6"/>
          <p:cNvGrpSpPr>
            <a:grpSpLocks/>
          </p:cNvGrpSpPr>
          <p:nvPr/>
        </p:nvGrpSpPr>
        <p:grpSpPr bwMode="auto">
          <a:xfrm>
            <a:off x="838200" y="1905000"/>
            <a:ext cx="2854325" cy="457200"/>
            <a:chOff x="1142" y="1417"/>
            <a:chExt cx="1798" cy="288"/>
          </a:xfrm>
        </p:grpSpPr>
        <p:sp>
          <p:nvSpPr>
            <p:cNvPr id="82952" name="Text Box 7"/>
            <p:cNvSpPr txBox="1">
              <a:spLocks noChangeArrowheads="1"/>
            </p:cNvSpPr>
            <p:nvPr/>
          </p:nvSpPr>
          <p:spPr bwMode="auto">
            <a:xfrm>
              <a:off x="1142" y="1417"/>
              <a:ext cx="17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 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82953" name="Group 8"/>
            <p:cNvGrpSpPr>
              <a:grpSpLocks/>
            </p:cNvGrpSpPr>
            <p:nvPr/>
          </p:nvGrpSpPr>
          <p:grpSpPr bwMode="auto">
            <a:xfrm>
              <a:off x="1872" y="1520"/>
              <a:ext cx="312" cy="96"/>
              <a:chOff x="1848" y="1920"/>
              <a:chExt cx="312" cy="96"/>
            </a:xfrm>
          </p:grpSpPr>
          <p:sp>
            <p:nvSpPr>
              <p:cNvPr id="82954" name="Line 9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5" name="Line 10"/>
              <p:cNvSpPr>
                <a:spLocks noChangeShapeType="1"/>
              </p:cNvSpPr>
              <p:nvPr/>
            </p:nvSpPr>
            <p:spPr bwMode="auto">
              <a:xfrm flipH="1">
                <a:off x="1848" y="201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228600" y="2806700"/>
            <a:ext cx="4114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melting point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of a solid or the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freezing point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of a liquid is the temperature at which the solid and liquid phases coexist in equilibrium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3" grpId="0" autoUpdateAnimBg="0"/>
      <p:bldP spid="8397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npo0001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0" y="193675"/>
            <a:ext cx="9144000" cy="66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 rot="-5400000">
            <a:off x="4456906" y="3328194"/>
            <a:ext cx="177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Sublimation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389938" y="64611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11.8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 rot="-5400000">
            <a:off x="6844506" y="3328194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Deposition</a:t>
            </a:r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838200" y="1905000"/>
            <a:ext cx="2938463" cy="457200"/>
            <a:chOff x="1142" y="1417"/>
            <a:chExt cx="1851" cy="288"/>
          </a:xfrm>
        </p:grpSpPr>
        <p:sp>
          <p:nvSpPr>
            <p:cNvPr id="83978" name="Text Box 7"/>
            <p:cNvSpPr txBox="1">
              <a:spLocks noChangeArrowheads="1"/>
            </p:cNvSpPr>
            <p:nvPr/>
          </p:nvSpPr>
          <p:spPr bwMode="auto">
            <a:xfrm>
              <a:off x="1142" y="1417"/>
              <a:ext cx="18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 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83979" name="Group 8"/>
            <p:cNvGrpSpPr>
              <a:grpSpLocks/>
            </p:cNvGrpSpPr>
            <p:nvPr/>
          </p:nvGrpSpPr>
          <p:grpSpPr bwMode="auto">
            <a:xfrm>
              <a:off x="1872" y="1520"/>
              <a:ext cx="312" cy="96"/>
              <a:chOff x="1848" y="1920"/>
              <a:chExt cx="312" cy="96"/>
            </a:xfrm>
          </p:grpSpPr>
          <p:sp>
            <p:nvSpPr>
              <p:cNvPr id="83980" name="Line 9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1" name="Line 10"/>
              <p:cNvSpPr>
                <a:spLocks noChangeShapeType="1"/>
              </p:cNvSpPr>
              <p:nvPr/>
            </p:nvSpPr>
            <p:spPr bwMode="auto">
              <a:xfrm flipH="1">
                <a:off x="1848" y="201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41300" y="2832100"/>
            <a:ext cx="4191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Molar heat of sublimation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b="1" i="1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sub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) is the energy required to sublime 1 mole of a solid.</a:t>
            </a:r>
            <a:endParaRPr lang="en-US" altLang="en-US" sz="2400" b="1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609600" y="4495800"/>
            <a:ext cx="291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sub = </a:t>
            </a:r>
            <a:r>
              <a:rPr lang="en-US" altLang="en-US" sz="2400" b="1" i="1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fus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2400" b="1" i="1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vap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1047750" y="5145088"/>
            <a:ext cx="20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 Hess’s Law)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5" grpId="0" autoUpdateAnimBg="0"/>
      <p:bldP spid="87051" grpId="0" autoUpdateAnimBg="0"/>
      <p:bldP spid="87052" grpId="0" autoUpdateAnimBg="0"/>
      <p:bldP spid="8705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po0001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228600" y="304800"/>
            <a:ext cx="8686800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389938" y="645477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11.8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Arial" panose="020B0604020202020204" pitchFamily="34" charset="0"/>
              </a:rPr>
              <a:t>Sample Problem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How much heat is required to change 36 g of H</a:t>
            </a:r>
            <a:r>
              <a:rPr lang="en-US" altLang="en-US" sz="2800" baseline="-25000" smtClean="0">
                <a:latin typeface="Arial" panose="020B0604020202020204" pitchFamily="34" charset="0"/>
              </a:rPr>
              <a:t>2</a:t>
            </a:r>
            <a:r>
              <a:rPr lang="en-US" altLang="en-US" sz="2800" smtClean="0">
                <a:latin typeface="Arial" panose="020B0604020202020204" pitchFamily="34" charset="0"/>
              </a:rPr>
              <a:t>O from -8 deg C to 120 deg C?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Step 1: Heat the ice				Q=mc</a:t>
            </a:r>
            <a:r>
              <a:rPr lang="el-GR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36 g  x 2.06 J/g deg C  x 8 deg C = 593.28 J = </a:t>
            </a: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0.59 kJ</a:t>
            </a:r>
            <a:endParaRPr lang="el-GR" altLang="en-US" sz="2400" b="1" baseline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Step 2: Convert the solid to liquid		</a:t>
            </a:r>
            <a:r>
              <a:rPr lang="el-GR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en-US" sz="2400" b="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2.0 mol x 6.01 kJ/mol = </a:t>
            </a: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kJ</a:t>
            </a:r>
            <a:endParaRPr lang="el-GR" altLang="en-US" sz="2400" b="1" baseline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Step 3: Heat the liquid				Q=mc</a:t>
            </a:r>
            <a:r>
              <a:rPr lang="el-GR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36g x 4.184 J/g deg C x 100 deg C = 15063 J = </a:t>
            </a: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kJ</a:t>
            </a:r>
            <a:endParaRPr lang="el-GR" altLang="en-US" sz="2400" b="1" baseline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66"/>
                </a:solidFill>
                <a:latin typeface="Arial" panose="020B0604020202020204" pitchFamily="34" charset="0"/>
              </a:rPr>
              <a:t>Sample Problem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panose="020B0604020202020204" pitchFamily="34" charset="0"/>
              </a:rPr>
              <a:t>How much heat is required to change 36 g of H</a:t>
            </a:r>
            <a:r>
              <a:rPr lang="en-US" altLang="en-US" sz="2800" baseline="-25000" smtClean="0">
                <a:latin typeface="Arial" panose="020B0604020202020204" pitchFamily="34" charset="0"/>
              </a:rPr>
              <a:t>2</a:t>
            </a:r>
            <a:r>
              <a:rPr lang="en-US" altLang="en-US" sz="2800" smtClean="0">
                <a:latin typeface="Arial" panose="020B0604020202020204" pitchFamily="34" charset="0"/>
              </a:rPr>
              <a:t>O from -8 deg C to 120 deg C?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Step 4: Convert the liquid to gas		</a:t>
            </a:r>
            <a:r>
              <a:rPr lang="el-GR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en-US" sz="2400" b="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vaporization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2.0 mol x 44.01 kJ/mol =    </a:t>
            </a: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kJ</a:t>
            </a:r>
            <a:endParaRPr lang="el-GR" altLang="en-US" sz="2400" b="1" baseline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845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Step 5: Heat the gas				Q=mc</a:t>
            </a:r>
            <a:r>
              <a:rPr lang="el-GR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36 g  x 2.02 J/g deg C  x 20 deg C = 1454.4 J = </a:t>
            </a: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kJ</a:t>
            </a:r>
            <a:endParaRPr lang="el-GR" altLang="en-US" sz="2400" b="1" baseline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Now, add all the steps together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85800" y="56388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</a:rPr>
              <a:t>0.59 kJ + 12 kJ + 15 kJ + 88 kJ + 1.5 kJ </a:t>
            </a:r>
            <a:b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2400" b="1" baseline="0">
                <a:solidFill>
                  <a:srgbClr val="3333CC"/>
                </a:solidFill>
                <a:latin typeface="Arial" panose="020B0604020202020204" pitchFamily="34" charset="0"/>
              </a:rPr>
              <a:t>= 118 kJ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9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rdf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/>
      <p:bldP spid="89095" grpId="0"/>
      <p:bldP spid="890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Where’s Waldo?</a:t>
            </a:r>
          </a:p>
        </p:txBody>
      </p:sp>
      <p:pic>
        <p:nvPicPr>
          <p:cNvPr id="88067" name="Picture 3" descr="FG10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63722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WheresWal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30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324600" y="228600"/>
            <a:ext cx="2819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Can you find…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The Triple Point?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Where fusion occurs?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Where vaporization occurs?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Melting point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(at 1 atm)?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Boiling point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(at 6 atm)?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447800" y="6172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Carbon Dioxide</a:t>
            </a:r>
          </a:p>
        </p:txBody>
      </p:sp>
      <p:sp>
        <p:nvSpPr>
          <p:cNvPr id="88071" name="TextBox 1"/>
          <p:cNvSpPr txBox="1">
            <a:spLocks noChangeArrowheads="1"/>
          </p:cNvSpPr>
          <p:nvPr/>
        </p:nvSpPr>
        <p:spPr bwMode="auto">
          <a:xfrm>
            <a:off x="6629400" y="5181600"/>
            <a:ext cx="2362200" cy="1016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0">
                <a:latin typeface="Times" panose="02020603050405020304" pitchFamily="18" charset="0"/>
              </a:rPr>
              <a:t>Phase Diagrams are NO LONGER on the AP Exam</a:t>
            </a:r>
            <a:endParaRPr lang="en-US" altLang="en-US" sz="20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9FC7389-0870-4800-A20C-FE95B25248D1}" type="slidenum">
              <a:rPr lang="en-US" altLang="en-US" sz="1000" baseline="0">
                <a:latin typeface="Arial" panose="020B0604020202020204" pitchFamily="34" charset="0"/>
              </a:rPr>
              <a:pPr/>
              <a:t>26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2272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In going from a particular set of reactants to a particular set of products, the change in enthalpy is the same whether the reaction takes place in one step or in a series of steps.</a:t>
            </a:r>
          </a:p>
        </p:txBody>
      </p:sp>
      <p:sp>
        <p:nvSpPr>
          <p:cNvPr id="8909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890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AA4984-59D7-4F49-9470-5C867866538C}" type="slidenum">
              <a:rPr lang="en-US" altLang="en-US" sz="1000" baseline="0">
                <a:latin typeface="Arial" panose="020B0604020202020204" pitchFamily="34" charset="0"/>
              </a:rPr>
              <a:pPr/>
              <a:t>27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5148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This reaction also can be carried out in two distinct steps, with enthalpy changes designated by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  <a:r>
              <a:rPr lang="en-US" altLang="en-US" sz="2800" smtClean="0"/>
              <a:t>and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cs typeface="Arial" panose="020B0604020202020204" pitchFamily="34" charset="0"/>
              </a:rPr>
              <a:t>3</a:t>
            </a:r>
            <a:r>
              <a:rPr lang="en-US" altLang="en-US" sz="2800" smtClean="0"/>
              <a:t>.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/>
          </a:p>
          <a:p>
            <a:pPr marL="533400" indent="-533400" eaLnBrk="1" hangingPunct="1">
              <a:buFontTx/>
              <a:buNone/>
            </a:pPr>
            <a:r>
              <a:rPr lang="en-US" altLang="en-US" smtClean="0"/>
              <a:t>   N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+ O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2NO(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	             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 = 180 kJ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u="sng" smtClean="0"/>
              <a:t>2NO(</a:t>
            </a:r>
            <a:r>
              <a:rPr lang="en-US" altLang="en-US" i="1" u="sng" smtClean="0"/>
              <a:t>g</a:t>
            </a:r>
            <a:r>
              <a:rPr lang="en-US" altLang="en-US" u="sng" smtClean="0"/>
              <a:t>) + O</a:t>
            </a:r>
            <a:r>
              <a:rPr lang="en-US" altLang="en-US" u="sng" baseline="-25000" smtClean="0"/>
              <a:t>2</a:t>
            </a:r>
            <a:r>
              <a:rPr lang="en-US" altLang="en-US" u="sng" smtClean="0"/>
              <a:t>(</a:t>
            </a:r>
            <a:r>
              <a:rPr lang="en-US" altLang="en-US" i="1" u="sng" smtClean="0"/>
              <a:t>g</a:t>
            </a:r>
            <a:r>
              <a:rPr lang="en-US" altLang="en-US" u="sng" smtClean="0"/>
              <a:t>) </a:t>
            </a:r>
            <a:r>
              <a:rPr lang="en-US" altLang="en-US" u="sng" smtClean="0">
                <a:cs typeface="Arial" panose="020B0604020202020204" pitchFamily="34" charset="0"/>
              </a:rPr>
              <a:t>→ 2NO</a:t>
            </a:r>
            <a:r>
              <a:rPr lang="en-US" altLang="en-US" u="sng" baseline="-25000" smtClean="0">
                <a:cs typeface="Arial" panose="020B0604020202020204" pitchFamily="34" charset="0"/>
              </a:rPr>
              <a:t>2</a:t>
            </a:r>
            <a:r>
              <a:rPr lang="en-US" altLang="en-US" u="sng" smtClean="0">
                <a:cs typeface="Arial" panose="020B0604020202020204" pitchFamily="34" charset="0"/>
              </a:rPr>
              <a:t>(</a:t>
            </a:r>
            <a:r>
              <a:rPr lang="en-US" altLang="en-US" i="1" u="sng" smtClean="0">
                <a:cs typeface="Arial" panose="020B0604020202020204" pitchFamily="34" charset="0"/>
              </a:rPr>
              <a:t>g</a:t>
            </a:r>
            <a:r>
              <a:rPr lang="en-US" altLang="en-US" u="sng" smtClean="0">
                <a:cs typeface="Arial" panose="020B0604020202020204" pitchFamily="34" charset="0"/>
              </a:rPr>
              <a:t>)	              </a:t>
            </a:r>
            <a:r>
              <a:rPr lang="el-GR" altLang="en-US" u="sng" smtClean="0">
                <a:cs typeface="Arial" panose="020B0604020202020204" pitchFamily="34" charset="0"/>
              </a:rPr>
              <a:t>Δ</a:t>
            </a:r>
            <a:r>
              <a:rPr lang="en-US" altLang="en-US" i="1" u="sng" smtClean="0">
                <a:cs typeface="Arial" panose="020B0604020202020204" pitchFamily="34" charset="0"/>
              </a:rPr>
              <a:t>H</a:t>
            </a:r>
            <a:r>
              <a:rPr lang="en-US" altLang="en-US" u="sng" baseline="-25000" smtClean="0">
                <a:cs typeface="Arial" panose="020B0604020202020204" pitchFamily="34" charset="0"/>
              </a:rPr>
              <a:t>3</a:t>
            </a:r>
            <a:r>
              <a:rPr lang="en-US" altLang="en-US" u="sng" smtClean="0">
                <a:cs typeface="Arial" panose="020B0604020202020204" pitchFamily="34" charset="0"/>
              </a:rPr>
              <a:t> = – 112 kJ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mtClean="0"/>
              <a:t> N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+ 2O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2NO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    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 +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3 </a:t>
            </a:r>
            <a:r>
              <a:rPr lang="en-US" altLang="en-US" smtClean="0">
                <a:cs typeface="Arial" panose="020B0604020202020204" pitchFamily="34" charset="0"/>
              </a:rPr>
              <a:t>= 68 kJ</a:t>
            </a:r>
          </a:p>
          <a:p>
            <a:pPr marL="533400" indent="-533400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1</a:t>
            </a:r>
            <a:r>
              <a:rPr lang="en-US" altLang="en-US" smtClean="0">
                <a:cs typeface="Arial" panose="020B0604020202020204" pitchFamily="34" charset="0"/>
              </a:rPr>
              <a:t> =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 +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3 </a:t>
            </a:r>
            <a:r>
              <a:rPr lang="en-US" altLang="en-US" smtClean="0">
                <a:cs typeface="Arial" panose="020B0604020202020204" pitchFamily="34" charset="0"/>
              </a:rPr>
              <a:t>= 68 kJ</a:t>
            </a:r>
          </a:p>
          <a:p>
            <a:pPr marL="533400" indent="-533400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+ 2O</a:t>
            </a:r>
            <a:r>
              <a:rPr lang="en-US" altLang="en-US" baseline="-25000" smtClean="0"/>
              <a:t>2</a:t>
            </a:r>
            <a:r>
              <a:rPr lang="en-US" altLang="en-US" smtClean="0"/>
              <a:t>(</a:t>
            </a:r>
            <a:r>
              <a:rPr lang="en-US" altLang="en-US" i="1" smtClean="0"/>
              <a:t>g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2NO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	             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1</a:t>
            </a:r>
            <a:r>
              <a:rPr lang="en-US" altLang="en-US" smtClean="0">
                <a:cs typeface="Arial" panose="020B0604020202020204" pitchFamily="34" charset="0"/>
              </a:rPr>
              <a:t> = 68 kJ</a:t>
            </a:r>
            <a:endParaRPr lang="el-GR" altLang="en-US" smtClean="0">
              <a:cs typeface="Arial" panose="020B0604020202020204" pitchFamily="34" charset="0"/>
            </a:endParaRPr>
          </a:p>
        </p:txBody>
      </p: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01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293894" name="Line 6"/>
          <p:cNvSpPr>
            <a:spLocks noChangeShapeType="1"/>
          </p:cNvSpPr>
          <p:nvPr/>
        </p:nvSpPr>
        <p:spPr bwMode="auto">
          <a:xfrm flipV="1">
            <a:off x="609600" y="41148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895" name="Line 7"/>
          <p:cNvSpPr>
            <a:spLocks noChangeShapeType="1"/>
          </p:cNvSpPr>
          <p:nvPr/>
        </p:nvSpPr>
        <p:spPr bwMode="auto">
          <a:xfrm flipV="1">
            <a:off x="3124200" y="36576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3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3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build="p" autoUpdateAnimBg="0"/>
      <p:bldP spid="29389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C4AA297-984A-4CB9-8101-62F50C6D1F7F}" type="slidenum">
              <a:rPr lang="en-US" altLang="en-US" sz="1000" baseline="0">
                <a:latin typeface="Arial" panose="020B0604020202020204" pitchFamily="34" charset="0"/>
              </a:rPr>
              <a:pPr/>
              <a:t>28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Principle of Hess’s Law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pic>
        <p:nvPicPr>
          <p:cNvPr id="91143" name="Picture 5" descr="ch06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575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51C036-C542-4AD1-90BE-799700FDE197}" type="slidenum">
              <a:rPr lang="en-US" altLang="en-US" sz="1000" baseline="0">
                <a:latin typeface="Arial" panose="020B0604020202020204" pitchFamily="34" charset="0"/>
              </a:rPr>
              <a:pPr/>
              <a:t>29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r:id="rId2" imgW="5792008" imgH="4266667"/>
        </mc:Choice>
        <mc:Fallback>
          <p:control r:id="rId2" imgW="5792008" imgH="4266667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2600" y="1524000"/>
                  <a:ext cx="5791200" cy="42672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000" b="1" smtClean="0">
                <a:latin typeface="Arial" panose="020B0604020202020204" pitchFamily="34" charset="0"/>
              </a:rPr>
              <a:t>TWO Trends in Nature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panose="020B0604020202020204" pitchFamily="34" charset="0"/>
              </a:rPr>
              <a:t>Order </a:t>
            </a:r>
            <a:r>
              <a:rPr lang="en-US" altLang="en-US" sz="4000" smtClean="0">
                <a:latin typeface="Arial" panose="020B0604020202020204" pitchFamily="34" charset="0"/>
                <a:sym typeface="Wingdings" panose="05000000000000000000" pitchFamily="2" charset="2"/>
              </a:rPr>
              <a:t> Disorder</a:t>
            </a: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en-US" altLang="en-US" sz="2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z="4000" smtClean="0">
                <a:latin typeface="Arial" panose="020B0604020202020204" pitchFamily="34" charset="0"/>
                <a:sym typeface="Wingdings" panose="05000000000000000000" pitchFamily="2" charset="2"/>
              </a:rPr>
              <a:t>                </a:t>
            </a:r>
            <a:r>
              <a:rPr lang="en-US" altLang="en-US" sz="2000" smtClean="0">
                <a:latin typeface="Arial" panose="020B0604020202020204" pitchFamily="34" charset="0"/>
                <a:sym typeface="Wingdings" panose="05000000000000000000" pitchFamily="2" charset="2"/>
              </a:rPr>
              <a:t>                            </a:t>
            </a:r>
          </a:p>
          <a:p>
            <a:pPr eaLnBrk="1" hangingPunct="1">
              <a:buFontTx/>
              <a:buNone/>
            </a:pPr>
            <a:endParaRPr lang="en-US" altLang="en-US" sz="20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en-US" sz="4000" smtClean="0">
                <a:latin typeface="Arial" panose="020B0604020202020204" pitchFamily="34" charset="0"/>
                <a:sym typeface="Wingdings" panose="05000000000000000000" pitchFamily="2" charset="2"/>
              </a:rPr>
              <a:t>High energy  Low energy</a:t>
            </a:r>
          </a:p>
          <a:p>
            <a:pPr eaLnBrk="1" hangingPunct="1"/>
            <a:endParaRPr lang="en-US" altLang="en-US" sz="350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4" eaLnBrk="1" hangingPunct="1">
              <a:buFontTx/>
              <a:buNone/>
            </a:pPr>
            <a:r>
              <a:rPr lang="en-US" altLang="en-US" sz="2800" smtClean="0">
                <a:latin typeface="Arial" panose="020B0604020202020204" pitchFamily="34" charset="0"/>
              </a:rPr>
              <a:t>             </a:t>
            </a:r>
            <a:r>
              <a:rPr lang="en-US" altLang="en-US" sz="140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</a:p>
        </p:txBody>
      </p:sp>
      <p:pic>
        <p:nvPicPr>
          <p:cNvPr id="65540" name="Picture 5" descr="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309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fallpileofle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14001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9" descr="le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1" descr="2005-09-15-macro-ma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1819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3" descr="03374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966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F7F7B4-CF53-4176-B658-5163DD386197}" type="slidenum">
              <a:rPr lang="en-US" altLang="en-US" sz="1000" baseline="0">
                <a:latin typeface="Arial" panose="020B0604020202020204" pitchFamily="34" charset="0"/>
              </a:rPr>
              <a:pPr/>
              <a:t>30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0560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If a reaction is reversed, the sign of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smtClean="0">
                <a:cs typeface="Arial" panose="020B0604020202020204" pitchFamily="34" charset="0"/>
              </a:rPr>
              <a:t> is also reversed.</a:t>
            </a: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The magnitude of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smtClean="0">
                <a:cs typeface="Arial" panose="020B0604020202020204" pitchFamily="34" charset="0"/>
              </a:rPr>
              <a:t> is directly proportional to the quantities of reactants and products in a reaction.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smtClean="0">
                <a:cs typeface="Arial" panose="020B0604020202020204" pitchFamily="34" charset="0"/>
              </a:rPr>
              <a:t> values are given per mole.  To find the total energy change, you must multiply by the number of moles (according to the balanced equation).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Characteristics of Enthalpy Changes</a:t>
            </a:r>
          </a:p>
        </p:txBody>
      </p:sp>
      <p:sp>
        <p:nvSpPr>
          <p:cNvPr id="921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0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0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build="p" autoUpdateAnimBg="0"/>
      <p:bldP spid="30003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52A63C3-1E4E-4FF1-BAB1-80E8EF30C915}" type="slidenum">
              <a:rPr lang="en-US" altLang="en-US" sz="1000" baseline="0">
                <a:latin typeface="Arial" panose="020B0604020202020204" pitchFamily="34" charset="0"/>
              </a:rPr>
              <a:pPr/>
              <a:t>31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0829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Consider the following data:</a:t>
            </a:r>
          </a:p>
          <a:p>
            <a:pPr marL="533400" indent="-533400" eaLnBrk="1" hangingPunct="1"/>
            <a:endParaRPr lang="en-US" altLang="en-US" sz="2800" smtClean="0"/>
          </a:p>
          <a:p>
            <a:pPr marL="533400" indent="-533400" eaLnBrk="1" hangingPunct="1"/>
            <a:endParaRPr lang="en-US" altLang="en-US" sz="2800" smtClean="0"/>
          </a:p>
          <a:p>
            <a:pPr marL="533400" indent="-533400" eaLnBrk="1" hangingPunct="1"/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/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Calculate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smtClean="0">
                <a:cs typeface="Arial" panose="020B0604020202020204" pitchFamily="34" charset="0"/>
              </a:rPr>
              <a:t>H for the reaction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31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3192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3193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3194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02089" name="Object 9"/>
          <p:cNvGraphicFramePr>
            <a:graphicFrameLocks noChangeAspect="1"/>
          </p:cNvGraphicFramePr>
          <p:nvPr/>
        </p:nvGraphicFramePr>
        <p:xfrm>
          <a:off x="1219200" y="2590800"/>
          <a:ext cx="66770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Equation" r:id="rId4" imgW="6680200" imgH="1168400" progId="Equation.BREE4">
                  <p:embed/>
                </p:oleObj>
              </mc:Choice>
              <mc:Fallback>
                <p:oleObj name="Equation" r:id="rId4" imgW="6680200" imgH="11684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66770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02091" name="Object 11"/>
          <p:cNvGraphicFramePr>
            <a:graphicFrameLocks noChangeAspect="1"/>
          </p:cNvGraphicFramePr>
          <p:nvPr/>
        </p:nvGraphicFramePr>
        <p:xfrm>
          <a:off x="1219200" y="5181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Equation" r:id="rId6" imgW="5994400" imgH="431800" progId="Equation.BREE4">
                  <p:embed/>
                </p:oleObj>
              </mc:Choice>
              <mc:Fallback>
                <p:oleObj name="Equation" r:id="rId6" imgW="5994400" imgH="431800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5991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build="p" autoUpdateAnimBg="0"/>
      <p:bldP spid="30208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BFFFF5-26B6-4551-BE36-295DF479FDA0}" type="slidenum">
              <a:rPr lang="en-US" altLang="en-US" sz="1000" baseline="0">
                <a:latin typeface="Arial" panose="020B0604020202020204" pitchFamily="34" charset="0"/>
              </a:rPr>
              <a:pPr/>
              <a:t>32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6798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Work </a:t>
            </a:r>
            <a:r>
              <a:rPr lang="en-US" altLang="en-US" sz="2800" i="1" smtClean="0">
                <a:solidFill>
                  <a:srgbClr val="669900"/>
                </a:solidFill>
                <a:cs typeface="Arial" panose="020B0604020202020204" pitchFamily="34" charset="0"/>
              </a:rPr>
              <a:t>backward</a:t>
            </a: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 from the required reaction, using the reactants and products to decide how to manipulate the other given reactions at your disposal.</a:t>
            </a:r>
          </a:p>
          <a:p>
            <a:pPr marL="533400" indent="-533400" eaLnBrk="1" hangingPunct="1"/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Reverse any reactions as needed to give the required reactants and products.</a:t>
            </a:r>
          </a:p>
          <a:p>
            <a:pPr marL="533400" indent="-533400" eaLnBrk="1" hangingPunct="1"/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Multiply reactions to give the correct numbers of reactants and products.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</a:t>
            </a:r>
          </a:p>
        </p:txBody>
      </p:sp>
      <p:sp>
        <p:nvSpPr>
          <p:cNvPr id="942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 build="p" autoUpdateAnimBg="0"/>
      <p:bldP spid="30413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44F0BC-174F-4699-A4F0-A16DDA0F986E}" type="slidenum">
              <a:rPr lang="en-US" altLang="en-US" sz="1000" baseline="0">
                <a:latin typeface="Arial" panose="020B0604020202020204" pitchFamily="34" charset="0"/>
              </a:rPr>
              <a:pPr/>
              <a:t>33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0829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Reverse the two reactions:</a:t>
            </a:r>
          </a:p>
          <a:p>
            <a:pPr marL="533400" indent="-533400" eaLnBrk="1" hangingPunct="1"/>
            <a:endParaRPr lang="en-US" altLang="en-US" sz="2800" smtClean="0"/>
          </a:p>
          <a:p>
            <a:pPr marL="533400" indent="-533400" eaLnBrk="1" hangingPunct="1"/>
            <a:endParaRPr lang="en-US" altLang="en-US" sz="2800" smtClean="0"/>
          </a:p>
          <a:p>
            <a:pPr marL="533400" indent="-533400" eaLnBrk="1" hangingPunct="1"/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/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Desired reaction: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952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5240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5242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5243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06186" name="Object 10"/>
          <p:cNvGraphicFramePr>
            <a:graphicFrameLocks noChangeAspect="1"/>
          </p:cNvGraphicFramePr>
          <p:nvPr/>
        </p:nvGraphicFramePr>
        <p:xfrm>
          <a:off x="1219200" y="5181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7" name="Equation" r:id="rId4" imgW="5994400" imgH="431800" progId="Equation.BREE4">
                  <p:embed/>
                </p:oleObj>
              </mc:Choice>
              <mc:Fallback>
                <p:oleObj name="Equation" r:id="rId4" imgW="5994400" imgH="431800" progId="Equation.BREE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5991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06188" name="Object 12"/>
          <p:cNvGraphicFramePr>
            <a:graphicFrameLocks noChangeAspect="1"/>
          </p:cNvGraphicFramePr>
          <p:nvPr/>
        </p:nvGraphicFramePr>
        <p:xfrm>
          <a:off x="1219200" y="2514600"/>
          <a:ext cx="6562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name="Equation" r:id="rId6" imgW="6565900" imgH="1168400" progId="Equation.BREE4">
                  <p:embed/>
                </p:oleObj>
              </mc:Choice>
              <mc:Fallback>
                <p:oleObj name="Equation" r:id="rId6" imgW="6565900" imgH="1168400" progId="Equation.BREE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5627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build="p" autoUpdateAnimBg="0"/>
      <p:bldP spid="30617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1DF589D-E225-46D0-B21F-CFC9F2F39C2E}" type="slidenum">
              <a:rPr lang="en-US" altLang="en-US" sz="1000" baseline="0">
                <a:latin typeface="Arial" panose="020B0604020202020204" pitchFamily="34" charset="0"/>
              </a:rPr>
              <a:pPr/>
              <a:t>34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365283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Multiply reactions to give the correct numbers of reactants and products</a:t>
            </a:r>
            <a:r>
              <a:rPr lang="en-US" altLang="en-US" sz="2800" smtClean="0"/>
              <a:t>: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/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/>
              <a:t> </a:t>
            </a:r>
            <a:r>
              <a:rPr lang="en-US" altLang="en-US" sz="3200" b="1" smtClean="0">
                <a:solidFill>
                  <a:srgbClr val="009900"/>
                </a:solidFill>
              </a:rPr>
              <a:t>4(                                    )  4(                 )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3200" b="1" smtClean="0">
                <a:solidFill>
                  <a:srgbClr val="009900"/>
                </a:solidFill>
              </a:rPr>
              <a:t> 3(                                     ) 3(                 )</a:t>
            </a:r>
          </a:p>
          <a:p>
            <a:pPr marL="533400" indent="-533400" eaLnBrk="1" hangingPunct="1"/>
            <a:endParaRPr lang="en-US" altLang="en-US" sz="2800" smtClean="0">
              <a:solidFill>
                <a:srgbClr val="009900"/>
              </a:solidFill>
            </a:endParaRP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Desired reaction: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62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6264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6265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6266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6267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08234" name="Object 10"/>
          <p:cNvGraphicFramePr>
            <a:graphicFrameLocks noChangeAspect="1"/>
          </p:cNvGraphicFramePr>
          <p:nvPr/>
        </p:nvGraphicFramePr>
        <p:xfrm>
          <a:off x="1143000" y="5562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Equation" r:id="rId4" imgW="5994400" imgH="431800" progId="Equation.BREE4">
                  <p:embed/>
                </p:oleObj>
              </mc:Choice>
              <mc:Fallback>
                <p:oleObj name="Equation" r:id="rId4" imgW="5994400" imgH="431800" progId="Equation.BREE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62600"/>
                        <a:ext cx="5991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08236" name="Object 12"/>
          <p:cNvGraphicFramePr>
            <a:graphicFrameLocks noChangeAspect="1"/>
          </p:cNvGraphicFramePr>
          <p:nvPr/>
        </p:nvGraphicFramePr>
        <p:xfrm>
          <a:off x="1143000" y="3048000"/>
          <a:ext cx="6562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2" name="Equation" r:id="rId6" imgW="6565900" imgH="1168400" progId="Equation.BREE4">
                  <p:embed/>
                </p:oleObj>
              </mc:Choice>
              <mc:Fallback>
                <p:oleObj name="Equation" r:id="rId6" imgW="6565900" imgH="1168400" progId="Equation.BREE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5627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p" autoUpdateAnimBg="0"/>
      <p:bldP spid="30822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A120EC2-A5FD-465F-99AD-3FE47923AF59}" type="slidenum">
              <a:rPr lang="en-US" altLang="en-US" sz="1000" baseline="0">
                <a:latin typeface="Arial" panose="020B0604020202020204" pitchFamily="34" charset="0"/>
              </a:rPr>
              <a:pPr/>
              <a:t>35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50482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Final reactions:</a:t>
            </a:r>
          </a:p>
          <a:p>
            <a:pPr marL="533400" indent="-533400" eaLnBrk="1" hangingPunct="1"/>
            <a:endParaRPr lang="en-US" altLang="en-US" sz="2800" smtClean="0"/>
          </a:p>
          <a:p>
            <a:pPr marL="533400" indent="-533400" eaLnBrk="1" hangingPunct="1"/>
            <a:endParaRPr lang="en-US" altLang="en-US" sz="2800" smtClean="0"/>
          </a:p>
          <a:p>
            <a:pPr marL="533400" indent="-533400" eaLnBrk="1" hangingPunct="1"/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/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/>
            <a:r>
              <a:rPr lang="en-US" altLang="en-US" sz="2800" smtClean="0">
                <a:cs typeface="Arial" panose="020B0604020202020204" pitchFamily="34" charset="0"/>
              </a:rPr>
              <a:t>Desired reaction:</a:t>
            </a: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					 </a:t>
            </a:r>
            <a:r>
              <a:rPr lang="el-GR" alt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b="1" smtClean="0">
                <a:solidFill>
                  <a:srgbClr val="0000FF"/>
                </a:solidFill>
                <a:cs typeface="Arial" panose="020B0604020202020204" pitchFamily="34" charset="0"/>
              </a:rPr>
              <a:t>H = +1268 kJ</a:t>
            </a:r>
            <a:r>
              <a:rPr lang="en-US" altLang="en-US" sz="2800" smtClean="0">
                <a:cs typeface="Arial" panose="020B0604020202020204" pitchFamily="34" charset="0"/>
              </a:rPr>
              <a:t> 		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72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7288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7289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7290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7291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1219200" y="5181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Equation" r:id="rId4" imgW="5994400" imgH="431800" progId="Equation.BREE4">
                  <p:embed/>
                </p:oleObj>
              </mc:Choice>
              <mc:Fallback>
                <p:oleObj name="Equation" r:id="rId4" imgW="5994400" imgH="431800" progId="Equation.BREE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5991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729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graphicFrame>
        <p:nvGraphicFramePr>
          <p:cNvPr id="310285" name="Object 13"/>
          <p:cNvGraphicFramePr>
            <a:graphicFrameLocks noChangeAspect="1"/>
          </p:cNvGraphicFramePr>
          <p:nvPr/>
        </p:nvGraphicFramePr>
        <p:xfrm>
          <a:off x="1143000" y="2667000"/>
          <a:ext cx="7239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6" imgW="7239000" imgH="965200" progId="Equation.BREE4">
                  <p:embed/>
                </p:oleObj>
              </mc:Choice>
              <mc:Fallback>
                <p:oleObj name="Equation" r:id="rId6" imgW="7239000" imgH="965200" progId="Equation.BREE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7239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86" name="Line 14"/>
          <p:cNvSpPr>
            <a:spLocks noChangeShapeType="1"/>
          </p:cNvSpPr>
          <p:nvPr/>
        </p:nvSpPr>
        <p:spPr bwMode="auto">
          <a:xfrm flipV="1">
            <a:off x="2438400" y="2667000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flipV="1">
            <a:off x="3276600" y="3200400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10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build="p" autoUpdateAnimBg="0"/>
      <p:bldP spid="3102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8748E4D-8C90-462E-8723-BFADB1C9EA64}" type="slidenum">
              <a:rPr lang="en-US" altLang="en-US" sz="1000" baseline="0">
                <a:latin typeface="Arial" panose="020B0604020202020204" pitchFamily="34" charset="0"/>
              </a:rPr>
              <a:pPr/>
              <a:t>36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18002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Change in enthalpy that accompanies the formation of one mole of a compound from its elements with all substances </a:t>
            </a:r>
            <a:r>
              <a:rPr lang="en-US" altLang="en-US" sz="2800" i="1" smtClean="0"/>
              <a:t>in their standard states</a:t>
            </a:r>
            <a:r>
              <a:rPr lang="en-US" altLang="en-US" sz="2800" smtClean="0"/>
              <a:t>.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Enthalpy of Formation (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H</a:t>
            </a:r>
            <a:r>
              <a:rPr lang="en-US" altLang="en-US" baseline="-25000" smtClean="0">
                <a:cs typeface="Arial" panose="020B0604020202020204" pitchFamily="34" charset="0"/>
              </a:rPr>
              <a:t>f</a:t>
            </a:r>
            <a:r>
              <a:rPr lang="en-US" altLang="en-US" smtClean="0">
                <a:cs typeface="Arial" panose="020B0604020202020204" pitchFamily="34" charset="0"/>
              </a:rPr>
              <a:t>°)</a:t>
            </a:r>
          </a:p>
        </p:txBody>
      </p:sp>
      <p:sp>
        <p:nvSpPr>
          <p:cNvPr id="983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build="p" autoUpdateAnimBg="0"/>
      <p:bldP spid="31232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C3CE352-EAF7-4415-B110-36C60DB12D97}" type="slidenum">
              <a:rPr lang="en-US" altLang="en-US" sz="1000" baseline="0">
                <a:latin typeface="Arial" panose="020B0604020202020204" pitchFamily="34" charset="0"/>
              </a:rPr>
              <a:pPr/>
              <a:t>37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4497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For a Compound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For a gas, pressure is exactly 1 atm.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For a solution, concentration is exactly 1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Pure substance (liquid or solid)</a:t>
            </a:r>
          </a:p>
          <a:p>
            <a:pPr marL="533400" indent="-533400" eaLnBrk="1" hangingPunct="1"/>
            <a:r>
              <a:rPr lang="en-US" altLang="en-US" sz="2800" smtClean="0"/>
              <a:t>For an Element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The form [N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g</a:t>
            </a:r>
            <a:r>
              <a:rPr lang="en-US" altLang="en-US" sz="2800" smtClean="0"/>
              <a:t>), K(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)] in which it exists at 1 atm and 25°C.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Heat of formation is zero.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Conventional Definitions of Standard States</a:t>
            </a:r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4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4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4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4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build="p" autoUpdateAnimBg="0"/>
      <p:bldP spid="3143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Thermodynamics Table, Appendix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43A522-70A3-4FF4-BBEE-73F704ADBD59}" type="slidenum">
              <a:rPr lang="en-US" altLang="en-US" sz="1000" baseline="0">
                <a:latin typeface="Arial" panose="020B0604020202020204" pitchFamily="34" charset="0"/>
              </a:rPr>
              <a:pPr/>
              <a:t>38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pic>
        <p:nvPicPr>
          <p:cNvPr id="1003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32463" cy="800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EEC292D-4BCA-48E8-A668-FD7AF36F32C8}" type="slidenum">
              <a:rPr lang="en-US" altLang="en-US" sz="1000" baseline="0">
                <a:latin typeface="Arial" panose="020B0604020202020204" pitchFamily="34" charset="0"/>
              </a:rPr>
              <a:pPr/>
              <a:t>39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000" smtClean="0"/>
              <a:t>A Schematic Diagram of the Energy Changes for the Reaction </a:t>
            </a:r>
            <a:br>
              <a:rPr lang="en-US" altLang="en-US" sz="2000" smtClean="0"/>
            </a:br>
            <a:r>
              <a:rPr lang="en-US" altLang="en-US" sz="2000" smtClean="0"/>
              <a:t>CH</a:t>
            </a:r>
            <a:r>
              <a:rPr lang="en-US" altLang="en-US" sz="2000" baseline="-25000" smtClean="0"/>
              <a:t>4</a:t>
            </a:r>
            <a:r>
              <a:rPr lang="en-US" altLang="en-US" sz="2000" i="1" smtClean="0"/>
              <a:t>(g)</a:t>
            </a:r>
            <a:r>
              <a:rPr lang="en-US" altLang="en-US" sz="2000" smtClean="0"/>
              <a:t> + 2O</a:t>
            </a:r>
            <a:r>
              <a:rPr lang="en-US" altLang="en-US" sz="2000" baseline="-25000" smtClean="0"/>
              <a:t>2</a:t>
            </a:r>
            <a:r>
              <a:rPr lang="en-US" altLang="en-US" sz="2000" i="1" smtClean="0"/>
              <a:t>(g</a:t>
            </a:r>
            <a:r>
              <a:rPr lang="en-US" altLang="en-US" sz="2000" smtClean="0"/>
              <a:t>) </a:t>
            </a:r>
            <a:r>
              <a:rPr lang="en-US" altLang="en-US" sz="2000" smtClean="0">
                <a:latin typeface="Symbol" panose="05050102010706020507" pitchFamily="18" charset="2"/>
              </a:rPr>
              <a:t>®</a:t>
            </a:r>
            <a:r>
              <a:rPr lang="en-US" altLang="en-US" sz="2000" smtClean="0"/>
              <a:t> CO</a:t>
            </a:r>
            <a:r>
              <a:rPr lang="en-US" altLang="en-US" sz="2000" baseline="-25000" smtClean="0"/>
              <a:t>2</a:t>
            </a:r>
            <a:r>
              <a:rPr lang="en-US" altLang="en-US" sz="2000" i="1" smtClean="0"/>
              <a:t>(g</a:t>
            </a:r>
            <a:r>
              <a:rPr lang="en-US" altLang="en-US" sz="2000" smtClean="0"/>
              <a:t>) + 2H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O</a:t>
            </a:r>
            <a:r>
              <a:rPr lang="en-US" altLang="en-US" sz="2000" i="1" smtClean="0"/>
              <a:t>(l)</a:t>
            </a:r>
          </a:p>
        </p:txBody>
      </p:sp>
      <p:sp>
        <p:nvSpPr>
          <p:cNvPr id="10138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1013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pic>
        <p:nvPicPr>
          <p:cNvPr id="101383" name="Picture 5" descr="ch06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467600" cy="4067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396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altLang="en-US" sz="2000" smtClean="0">
                <a:cs typeface="Arial" panose="020B0604020202020204" pitchFamily="34" charset="0"/>
              </a:rPr>
              <a:t>Δ</a:t>
            </a:r>
            <a:r>
              <a:rPr lang="en-US" altLang="en-US" sz="2000" i="1" smtClean="0">
                <a:cs typeface="Arial" panose="020B0604020202020204" pitchFamily="34" charset="0"/>
              </a:rPr>
              <a:t>H</a:t>
            </a:r>
            <a:r>
              <a:rPr lang="en-US" altLang="en-US" sz="2000" smtClean="0">
                <a:cs typeface="Arial" panose="020B0604020202020204" pitchFamily="34" charset="0"/>
              </a:rPr>
              <a:t>°</a:t>
            </a:r>
            <a:r>
              <a:rPr lang="en-US" altLang="en-US" sz="2000" baseline="-25000" smtClean="0">
                <a:cs typeface="Arial" panose="020B0604020202020204" pitchFamily="34" charset="0"/>
              </a:rPr>
              <a:t>reaction</a:t>
            </a:r>
            <a:r>
              <a:rPr lang="en-US" altLang="en-US" sz="2000" smtClean="0">
                <a:cs typeface="Arial" panose="020B0604020202020204" pitchFamily="34" charset="0"/>
              </a:rPr>
              <a:t> = –(–75 kJ) + 0 + (–394 kJ) + (–572 kJ) = –891 kJ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autoUpdateAnimBg="0"/>
      <p:bldP spid="3164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806C2B-9CC9-4FF0-9AA3-790E5A1ACDF3}" type="slidenum">
              <a:rPr lang="en-US" altLang="en-US" sz="1000" baseline="0">
                <a:latin typeface="Arial" panose="020B0604020202020204" pitchFamily="34" charset="0"/>
              </a:rPr>
              <a:pPr/>
              <a:t>4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2813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Capacity to do work or to produce heat.</a:t>
            </a:r>
          </a:p>
          <a:p>
            <a:pPr marL="533400" indent="-533400" eaLnBrk="1" hangingPunct="1"/>
            <a:r>
              <a:rPr lang="en-US" altLang="en-US" sz="2800" smtClean="0"/>
              <a:t>Law of conservation of energy – energy can be converted from one form to another but can be neither created nor destroyed.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The total energy content of the universe is constant.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</a:t>
            </a:r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 autoUpdateAnimBg="0"/>
      <p:bldP spid="18329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39E4058-748D-4423-B0BE-63BD7975557F}" type="slidenum">
              <a:rPr lang="en-US" altLang="en-US" sz="1000" baseline="0">
                <a:latin typeface="Arial" panose="020B0604020202020204" pitchFamily="34" charset="0"/>
              </a:rPr>
              <a:pPr/>
              <a:t>40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1670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When a reaction is reversed, the magnitude of </a:t>
            </a:r>
            <a:r>
              <a:rPr lang="el-GR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solidFill>
                  <a:srgbClr val="669900"/>
                </a:solidFill>
                <a:cs typeface="Arial" panose="020B0604020202020204" pitchFamily="34" charset="0"/>
              </a:rPr>
              <a:t>H</a:t>
            </a: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 remains the same, but its sign changes.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When the balanced equation for a reaction is multiplied by an integer, the value of </a:t>
            </a:r>
            <a:r>
              <a:rPr lang="el-GR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solidFill>
                  <a:srgbClr val="669900"/>
                </a:solidFill>
                <a:cs typeface="Arial" panose="020B0604020202020204" pitchFamily="34" charset="0"/>
              </a:rPr>
              <a:t>H</a:t>
            </a: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smtClean="0">
                <a:solidFill>
                  <a:srgbClr val="669900"/>
                </a:solidFill>
              </a:rPr>
              <a:t>for that reaction must be multiplied by the same integer.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Strategy: Enthalpy Calculations</a:t>
            </a:r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1024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 autoUpdateAnimBg="0"/>
      <p:bldP spid="31846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9BAE9FC-0048-49A5-815C-DE38CFAD8FA9}" type="slidenum">
              <a:rPr lang="en-US" altLang="en-US" sz="1000" baseline="0">
                <a:latin typeface="Arial" panose="020B0604020202020204" pitchFamily="34" charset="0"/>
              </a:rPr>
              <a:pPr/>
              <a:t>41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733925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altLang="en-US" sz="2800" smtClean="0">
                <a:solidFill>
                  <a:srgbClr val="669900"/>
                </a:solidFill>
              </a:rPr>
              <a:t>The change in enthalpy for a given reaction can be calculated from the enthalpies of formation of the reactants and products:</a:t>
            </a:r>
            <a:endParaRPr lang="en-US" altLang="en-US" smtClean="0">
              <a:latin typeface="Symbol" panose="05050102010706020507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en-US" altLang="en-US" smtClean="0">
                <a:latin typeface="Symbol" panose="05050102010706020507" pitchFamily="18" charset="2"/>
              </a:rPr>
              <a:t>	</a:t>
            </a:r>
            <a:r>
              <a:rPr lang="en-US" altLang="en-US" sz="2800" smtClean="0">
                <a:latin typeface="Symbol" panose="05050102010706020507" pitchFamily="18" charset="2"/>
              </a:rPr>
              <a:t></a:t>
            </a:r>
            <a:r>
              <a:rPr lang="en-US" altLang="en-US" sz="2800" smtClean="0"/>
              <a:t>H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/>
              <a:t>rxn</a:t>
            </a:r>
            <a:r>
              <a:rPr lang="en-US" altLang="en-US" sz="2800" smtClean="0"/>
              <a:t>  =  </a:t>
            </a:r>
            <a:r>
              <a:rPr lang="en-US" altLang="en-US" sz="3200" smtClean="0">
                <a:latin typeface="Symbol" panose="05050102010706020507" pitchFamily="18" charset="2"/>
              </a:rPr>
              <a:t></a:t>
            </a:r>
            <a:r>
              <a:rPr lang="en-US" altLang="en-US" sz="2800" smtClean="0">
                <a:latin typeface="Symbol" panose="05050102010706020507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baseline="-25000" smtClean="0"/>
              <a:t>f</a:t>
            </a:r>
            <a:r>
              <a:rPr lang="en-US" altLang="en-US" sz="2800" smtClean="0">
                <a:latin typeface="Symbol" panose="05050102010706020507" pitchFamily="18" charset="2"/>
              </a:rPr>
              <a:t></a:t>
            </a:r>
            <a:r>
              <a:rPr lang="en-US" altLang="en-US" sz="2800" baseline="-25000" smtClean="0"/>
              <a:t>(products)</a:t>
            </a:r>
            <a:r>
              <a:rPr lang="en-US" altLang="en-US" sz="2800" smtClean="0"/>
              <a:t> - </a:t>
            </a:r>
            <a:r>
              <a:rPr lang="en-US" altLang="en-US" sz="3200" smtClean="0">
                <a:latin typeface="Symbol" panose="05050102010706020507" pitchFamily="18" charset="2"/>
              </a:rPr>
              <a:t></a:t>
            </a:r>
            <a:r>
              <a:rPr lang="en-US" altLang="en-US" sz="2800" smtClean="0">
                <a:latin typeface="Symbol" panose="05050102010706020507" pitchFamily="18" charset="2"/>
              </a:rPr>
              <a:t></a:t>
            </a:r>
            <a:r>
              <a:rPr lang="en-US" altLang="en-US" sz="2800" i="1" smtClean="0"/>
              <a:t>H</a:t>
            </a:r>
            <a:r>
              <a:rPr lang="en-US" altLang="en-US" sz="2800" baseline="-25000" smtClean="0"/>
              <a:t>f</a:t>
            </a:r>
            <a:r>
              <a:rPr lang="en-US" altLang="en-US" sz="2800" smtClean="0">
                <a:latin typeface="Symbol" panose="05050102010706020507" pitchFamily="18" charset="2"/>
              </a:rPr>
              <a:t></a:t>
            </a:r>
            <a:r>
              <a:rPr lang="en-US" altLang="en-US" sz="2800" baseline="-25000" smtClean="0"/>
              <a:t>(reactants)</a:t>
            </a: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			*on formula sheet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4.	Elements in their standard states are not included in the </a:t>
            </a:r>
            <a:r>
              <a:rPr lang="el-GR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solidFill>
                  <a:srgbClr val="669900"/>
                </a:solidFill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solidFill>
                  <a:srgbClr val="669900"/>
                </a:solidFill>
                <a:cs typeface="Arial" panose="020B0604020202020204" pitchFamily="34" charset="0"/>
              </a:rPr>
              <a:t>reaction</a:t>
            </a: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 calculations because </a:t>
            </a:r>
            <a:r>
              <a:rPr lang="el-GR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solidFill>
                  <a:srgbClr val="669900"/>
                </a:solidFill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solidFill>
                  <a:srgbClr val="669900"/>
                </a:solidFill>
                <a:cs typeface="Arial" panose="020B0604020202020204" pitchFamily="34" charset="0"/>
              </a:rPr>
              <a:t>f</a:t>
            </a: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° for an element in its standard state is zero.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Strategy: Enthalpy Calculations</a:t>
            </a:r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1034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0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0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0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B6BFF59-7179-4AC5-9CBF-839A04EAFE04}" type="slidenum">
              <a:rPr lang="en-US" altLang="en-US" sz="1000" baseline="0">
                <a:latin typeface="Arial" panose="020B0604020202020204" pitchFamily="34" charset="0"/>
              </a:rPr>
              <a:pPr/>
              <a:t>42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Exercise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96200" cy="4462463"/>
          </a:xfrm>
        </p:spPr>
        <p:txBody>
          <a:bodyPr/>
          <a:lstStyle/>
          <a:p>
            <a:pPr marL="854075" indent="-3175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mtClean="0"/>
              <a:t>Calculate </a:t>
            </a:r>
            <a:r>
              <a:rPr lang="en-US" altLang="en-US" smtClean="0">
                <a:solidFill>
                  <a:srgbClr val="0000FF"/>
                </a:solidFill>
                <a:latin typeface="Symbol" panose="05050102010706020507" pitchFamily="18" charset="2"/>
              </a:rPr>
              <a:t></a:t>
            </a:r>
            <a:r>
              <a:rPr lang="en-US" altLang="en-US" i="1" smtClean="0">
                <a:solidFill>
                  <a:srgbClr val="0000FF"/>
                </a:solidFill>
              </a:rPr>
              <a:t>H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°</a:t>
            </a:r>
            <a:r>
              <a:rPr lang="en-US" altLang="en-US" smtClean="0">
                <a:cs typeface="Arial" panose="020B0604020202020204" pitchFamily="34" charset="0"/>
              </a:rPr>
              <a:t> for the following reaction:</a:t>
            </a:r>
            <a:endParaRPr lang="en-US" altLang="en-US" smtClean="0"/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2Na(</a:t>
            </a:r>
            <a:r>
              <a:rPr lang="en-US" altLang="en-US" i="1" smtClean="0"/>
              <a:t>s</a:t>
            </a:r>
            <a:r>
              <a:rPr lang="en-US" altLang="en-US" smtClean="0"/>
              <a:t>) + 2H</a:t>
            </a:r>
            <a:r>
              <a:rPr lang="en-US" altLang="en-US" baseline="-25000" smtClean="0"/>
              <a:t>2</a:t>
            </a:r>
            <a:r>
              <a:rPr lang="en-US" altLang="en-US" smtClean="0"/>
              <a:t>O(</a:t>
            </a:r>
            <a:r>
              <a:rPr lang="en-US" altLang="en-US" i="1" smtClean="0"/>
              <a:t>l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2NaOH(</a:t>
            </a:r>
            <a:r>
              <a:rPr lang="en-US" altLang="en-US" i="1" smtClean="0">
                <a:cs typeface="Arial" panose="020B0604020202020204" pitchFamily="34" charset="0"/>
              </a:rPr>
              <a:t>aq</a:t>
            </a:r>
            <a:r>
              <a:rPr lang="en-US" altLang="en-US" smtClean="0">
                <a:cs typeface="Arial" panose="020B0604020202020204" pitchFamily="34" charset="0"/>
              </a:rPr>
              <a:t>) + 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marL="854075" indent="-3175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Given the following information: 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		 </a:t>
            </a:r>
            <a:r>
              <a:rPr lang="en-US" altLang="en-US" b="1" u="sng" smtClean="0">
                <a:latin typeface="Symbol" panose="05050102010706020507" pitchFamily="18" charset="2"/>
              </a:rPr>
              <a:t></a:t>
            </a:r>
            <a:r>
              <a:rPr lang="en-US" altLang="en-US" b="1" i="1" u="sng" smtClean="0"/>
              <a:t>H</a:t>
            </a:r>
            <a:r>
              <a:rPr lang="en-US" altLang="en-US" b="1" i="1" u="sng" baseline="-25000" smtClean="0">
                <a:cs typeface="Arial" panose="020B0604020202020204" pitchFamily="34" charset="0"/>
              </a:rPr>
              <a:t>f</a:t>
            </a:r>
            <a:r>
              <a:rPr lang="en-US" altLang="en-US" b="1" u="sng" smtClean="0">
                <a:cs typeface="Arial" panose="020B0604020202020204" pitchFamily="34" charset="0"/>
              </a:rPr>
              <a:t>° (kJ/mol)</a:t>
            </a:r>
            <a:endParaRPr lang="en-US" altLang="en-US" b="1" i="1" u="sng" baseline="-25000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 </a:t>
            </a:r>
            <a:r>
              <a:rPr lang="en-US" altLang="en-US" smtClean="0"/>
              <a:t>Na(</a:t>
            </a:r>
            <a:r>
              <a:rPr lang="en-US" altLang="en-US" i="1" smtClean="0"/>
              <a:t>s</a:t>
            </a:r>
            <a:r>
              <a:rPr lang="en-US" altLang="en-US" smtClean="0"/>
              <a:t>)			0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	 H</a:t>
            </a:r>
            <a:r>
              <a:rPr lang="en-US" altLang="en-US" baseline="-25000" smtClean="0"/>
              <a:t>2</a:t>
            </a:r>
            <a:r>
              <a:rPr lang="en-US" altLang="en-US" smtClean="0"/>
              <a:t>O(</a:t>
            </a:r>
            <a:r>
              <a:rPr lang="en-US" altLang="en-US" i="1" smtClean="0"/>
              <a:t>l</a:t>
            </a:r>
            <a:r>
              <a:rPr lang="en-US" altLang="en-US" smtClean="0"/>
              <a:t>) 	      –286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/>
              <a:t>			 </a:t>
            </a:r>
            <a:r>
              <a:rPr lang="en-US" altLang="en-US" smtClean="0">
                <a:cs typeface="Arial" panose="020B0604020202020204" pitchFamily="34" charset="0"/>
              </a:rPr>
              <a:t>NaOH(</a:t>
            </a:r>
            <a:r>
              <a:rPr lang="en-US" altLang="en-US" i="1" smtClean="0">
                <a:cs typeface="Arial" panose="020B0604020202020204" pitchFamily="34" charset="0"/>
              </a:rPr>
              <a:t>aq</a:t>
            </a:r>
            <a:r>
              <a:rPr lang="en-US" altLang="en-US" smtClean="0">
                <a:cs typeface="Arial" panose="020B0604020202020204" pitchFamily="34" charset="0"/>
              </a:rPr>
              <a:t>)          </a:t>
            </a:r>
            <a:r>
              <a:rPr lang="en-US" altLang="en-US" smtClean="0"/>
              <a:t>–470</a:t>
            </a:r>
            <a:endParaRPr lang="en-US" altLang="en-US" smtClean="0">
              <a:cs typeface="Arial" panose="020B0604020202020204" pitchFamily="34" charset="0"/>
            </a:endParaRP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 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			0</a:t>
            </a:r>
          </a:p>
          <a:p>
            <a:pPr marL="854075" indent="-3175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  <a:latin typeface="Symbol" panose="05050102010706020507" pitchFamily="18" charset="2"/>
              </a:rPr>
              <a:t>				</a:t>
            </a:r>
            <a:r>
              <a:rPr lang="en-US" altLang="en-US" i="1" smtClean="0">
                <a:solidFill>
                  <a:srgbClr val="009900"/>
                </a:solidFill>
              </a:rPr>
              <a:t>H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° = </a:t>
            </a:r>
            <a:r>
              <a:rPr lang="en-US" altLang="en-US" smtClean="0">
                <a:solidFill>
                  <a:srgbClr val="009900"/>
                </a:solidFill>
              </a:rPr>
              <a:t>–368 kJ</a:t>
            </a:r>
          </a:p>
        </p:txBody>
      </p:sp>
      <p:pic>
        <p:nvPicPr>
          <p:cNvPr id="10445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  <p:bldP spid="3225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baseline="0">
                <a:solidFill>
                  <a:srgbClr val="000000"/>
                </a:solidFill>
                <a:latin typeface="Arial" panose="020B0604020202020204" pitchFamily="34" charset="0"/>
              </a:rPr>
              <a:t>Chemistry in Action: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508125" y="685800"/>
            <a:ext cx="618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Fuel Values of Foods and Other Substances</a:t>
            </a:r>
          </a:p>
        </p:txBody>
      </p:sp>
      <p:grpSp>
        <p:nvGrpSpPr>
          <p:cNvPr id="105476" name="Group 4"/>
          <p:cNvGrpSpPr>
            <a:grpSpLocks/>
          </p:cNvGrpSpPr>
          <p:nvPr/>
        </p:nvGrpSpPr>
        <p:grpSpPr bwMode="auto">
          <a:xfrm>
            <a:off x="774700" y="1341438"/>
            <a:ext cx="7618413" cy="396875"/>
            <a:chOff x="506" y="869"/>
            <a:chExt cx="4799" cy="250"/>
          </a:xfrm>
        </p:grpSpPr>
        <p:sp>
          <p:nvSpPr>
            <p:cNvPr id="105480" name="Text Box 5"/>
            <p:cNvSpPr txBox="1">
              <a:spLocks noChangeArrowheads="1"/>
            </p:cNvSpPr>
            <p:nvPr/>
          </p:nvSpPr>
          <p:spPr bwMode="auto">
            <a:xfrm>
              <a:off x="506" y="869"/>
              <a:ext cx="47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+ 6O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       6CO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+ 6H</a:t>
              </a:r>
              <a:r>
                <a:rPr lang="en-US" altLang="en-US" sz="20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   </a:t>
              </a:r>
              <a:r>
                <a:rPr lang="en-US" altLang="en-US" sz="2000" baseline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 = -2801 kJ/mol</a:t>
              </a:r>
            </a:p>
          </p:txBody>
        </p:sp>
        <p:sp>
          <p:nvSpPr>
            <p:cNvPr id="105481" name="Line 6"/>
            <p:cNvSpPr>
              <a:spLocks noChangeShapeType="1"/>
            </p:cNvSpPr>
            <p:nvPr/>
          </p:nvSpPr>
          <p:spPr bwMode="auto">
            <a:xfrm>
              <a:off x="2104" y="100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684213" y="3048000"/>
            <a:ext cx="217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1 cal = 4.184 J</a:t>
            </a:r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684213" y="3505200"/>
            <a:ext cx="365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1 Cal = 1000 cal = 4184 J</a:t>
            </a:r>
          </a:p>
        </p:txBody>
      </p:sp>
      <p:pic>
        <p:nvPicPr>
          <p:cNvPr id="105479" name="Picture 9" descr="06_ciap2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2499" r="10625"/>
          <a:stretch>
            <a:fillRect/>
          </a:stretch>
        </p:blipFill>
        <p:spPr bwMode="auto">
          <a:xfrm>
            <a:off x="5000625" y="1828800"/>
            <a:ext cx="3479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Chapter 17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91138" y="3271838"/>
            <a:ext cx="3136900" cy="822325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Spontaneity, Entropy, and Free Energy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9EB402-8602-4B4D-838F-CDE8119B2DE4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45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4819650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17.1		Spontaneous Processes and Entropy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17.2  	Entropy and the Second Law of Thermodynamics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17.3  	The Effect of Temperature on Spontaneity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7" action="ppaction://hlinksldjump"/>
              </a:rPr>
              <a:t>17.4		Free Energy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8" action="ppaction://hlinksldjump"/>
              </a:rPr>
              <a:t>17.5		Entropy Changes in Chemical Reactions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9" action="ppaction://hlinksldjump"/>
              </a:rPr>
              <a:t>17.6		Free Energy and Chemical Reactions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10" action="ppaction://hlinksldjump"/>
              </a:rPr>
              <a:t>17.7		The Dependence of Free Energy on Pressure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11" action="ppaction://hlinksldjump"/>
              </a:rPr>
              <a:t>17.8		Free Energy and Equilibrium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12" action="ppaction://hlinksldjump"/>
              </a:rPr>
              <a:t>10.8		Vapor Pressure and Changes of State</a:t>
            </a:r>
            <a:endParaRPr lang="en-US" altLang="en-US" smtClean="0">
              <a:hlinkClick r:id="rId13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endParaRPr lang="en-US" altLang="en-US" smtClean="0">
              <a:hlinkClick r:id="rId4" action="ppaction://hlinkpres?slideindex=2&amp;slidetitle=Slide 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C355665-3C09-4CA7-9101-35472C050122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46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Spontaneous Processes and Entropy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1940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Thermodynamics lets us predict whether a process will occur but NOT how fast it will happen</a:t>
            </a:r>
          </a:p>
          <a:p>
            <a:pPr marL="457200" indent="-457200" eaLnBrk="1" hangingPunct="1"/>
            <a:r>
              <a:rPr lang="en-US" altLang="en-US" sz="2800" smtClean="0"/>
              <a:t>A spontaneous process is one that occurs without outside intervention. As long as the activation energy is supplied, the reaction will proceed forward.</a:t>
            </a:r>
          </a:p>
        </p:txBody>
      </p:sp>
      <p:sp>
        <p:nvSpPr>
          <p:cNvPr id="10855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2B46414-F815-4260-9CA6-E12F5A64D501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47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Entropy (</a:t>
            </a:r>
            <a:r>
              <a:rPr lang="en-US" altLang="en-US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)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The driving force for a spontaneous process is an increase in the entropy of the universe.</a:t>
            </a:r>
          </a:p>
          <a:p>
            <a:pPr marL="457200" indent="-457200" eaLnBrk="1" hangingPunct="1"/>
            <a:r>
              <a:rPr lang="en-US" altLang="en-US" sz="2800" smtClean="0"/>
              <a:t>A measure of molecular randomness or di</a:t>
            </a:r>
            <a:r>
              <a:rPr lang="en-US" altLang="en-US" sz="2800" smtClean="0">
                <a:solidFill>
                  <a:srgbClr val="FF0000"/>
                </a:solidFill>
              </a:rPr>
              <a:t>s</a:t>
            </a:r>
            <a:r>
              <a:rPr lang="en-US" altLang="en-US" sz="2800" smtClean="0"/>
              <a:t>order.</a:t>
            </a: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07A14F0-8386-41B2-9F9A-91CD57EF7EFB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48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Positional Entropy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 gas expands into a vacuum because the expanded state has the highest positional probability of states available to the system.</a:t>
            </a:r>
          </a:p>
          <a:p>
            <a:pPr marL="457200" indent="-457200" eaLnBrk="1" hangingPunct="1"/>
            <a:r>
              <a:rPr lang="en-US" altLang="en-US" sz="2800" smtClean="0"/>
              <a:t>Therefore: S</a:t>
            </a:r>
            <a:r>
              <a:rPr lang="en-US" altLang="en-US" sz="2800" baseline="-25000" smtClean="0"/>
              <a:t>solid</a:t>
            </a:r>
            <a:r>
              <a:rPr lang="en-US" altLang="en-US" sz="2800" smtClean="0"/>
              <a:t> &lt; S</a:t>
            </a:r>
            <a:r>
              <a:rPr lang="en-US" altLang="en-US" sz="2800" baseline="-25000" smtClean="0"/>
              <a:t>liquid</a:t>
            </a:r>
            <a:r>
              <a:rPr lang="en-US" altLang="en-US" sz="2800" smtClean="0"/>
              <a:t>  &lt;&lt; S</a:t>
            </a:r>
            <a:r>
              <a:rPr lang="en-US" altLang="en-US" sz="2800" baseline="-25000" smtClean="0"/>
              <a:t>gas</a:t>
            </a:r>
          </a:p>
        </p:txBody>
      </p:sp>
      <p:sp>
        <p:nvSpPr>
          <p:cNvPr id="11059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168B829-C4A4-4E86-8E0E-4DD329D4DB5C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49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09788"/>
            <a:ext cx="7848600" cy="4364037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mtClean="0"/>
              <a:t>Predict the </a:t>
            </a:r>
            <a:r>
              <a:rPr lang="en-US" altLang="en-US" smtClean="0">
                <a:solidFill>
                  <a:srgbClr val="0000FF"/>
                </a:solidFill>
              </a:rPr>
              <a:t>sign of </a:t>
            </a:r>
            <a:r>
              <a:rPr lang="en-US" altLang="en-US" smtClean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lang="en-US" altLang="en-US" i="1" smtClean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en-US" smtClean="0">
                <a:sym typeface="Symbol" panose="05050102010706020507" pitchFamily="18" charset="2"/>
              </a:rPr>
              <a:t> for each of the following, and explain: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2800" smtClean="0">
                <a:sym typeface="Symbol" panose="05050102010706020507" pitchFamily="18" charset="2"/>
              </a:rPr>
              <a:t>The evaporation of alcohol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2800" smtClean="0">
                <a:sym typeface="Symbol" panose="05050102010706020507" pitchFamily="18" charset="2"/>
              </a:rPr>
              <a:t>The freezing of water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2800" smtClean="0">
                <a:sym typeface="Symbol" panose="05050102010706020507" pitchFamily="18" charset="2"/>
              </a:rPr>
              <a:t>Compressing an ideal gas at constant temperature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2800" smtClean="0">
                <a:sym typeface="Symbol" panose="05050102010706020507" pitchFamily="18" charset="2"/>
              </a:rPr>
              <a:t>Heating an ideal gas at constant pressure</a:t>
            </a:r>
          </a:p>
          <a:p>
            <a:pPr marL="1379538" lvl="1" indent="-479425" eaLnBrk="1" hangingPunct="1">
              <a:buFontTx/>
              <a:buAutoNum type="alphaLcParenR"/>
            </a:pPr>
            <a:r>
              <a:rPr lang="en-US" altLang="en-US" sz="2800" smtClean="0">
                <a:sym typeface="Symbol" panose="05050102010706020507" pitchFamily="18" charset="2"/>
              </a:rPr>
              <a:t>Dissolving NaCl in water 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076575"/>
            <a:ext cx="457200" cy="3373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+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–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–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+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+</a:t>
            </a:r>
          </a:p>
        </p:txBody>
      </p:sp>
      <p:pic>
        <p:nvPicPr>
          <p:cNvPr id="111623" name="Picture 5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Rectangle 6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28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8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28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28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utoUpdateAnimBg="0"/>
      <p:bldP spid="328707" grpId="0" build="p" autoUpdateAnimBg="0"/>
      <p:bldP spid="32870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194B59-9064-4E4A-BC55-BD83AF28BFAF}" type="slidenum">
              <a:rPr lang="en-US" altLang="en-US" sz="1000" baseline="0">
                <a:latin typeface="Arial" panose="020B0604020202020204" pitchFamily="34" charset="0"/>
              </a:rPr>
              <a:pPr/>
              <a:t>5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3129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Potential energy – energy due to position or composition.</a:t>
            </a:r>
          </a:p>
          <a:p>
            <a:pPr marL="533400" indent="-533400" eaLnBrk="1" hangingPunct="1"/>
            <a:r>
              <a:rPr lang="en-US" altLang="en-US" sz="2800" smtClean="0"/>
              <a:t>Kinetic energy – energy due to motion of the object and depends on the mass of the object and its velocity.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</a:t>
            </a:r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B0ED98B-F921-45B1-990A-AD1959270B9B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50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Second Law of Thermodynamics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4242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In any spontaneous process there is always an increase in the entropy of the universe.</a:t>
            </a:r>
          </a:p>
          <a:p>
            <a:pPr marL="457200" indent="-457200" eaLnBrk="1" hangingPunct="1"/>
            <a:r>
              <a:rPr lang="en-US" altLang="en-US" sz="2800" smtClean="0"/>
              <a:t>The entropy of the universe is increasing.</a:t>
            </a:r>
          </a:p>
          <a:p>
            <a:pPr marL="457200" indent="-457200" eaLnBrk="1" hangingPunct="1"/>
            <a:r>
              <a:rPr lang="en-US" altLang="en-US" sz="2800" smtClean="0"/>
              <a:t>The total energy of the universe is constant, but the entropy is increasing.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	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smtClean="0"/>
              <a:t>S</a:t>
            </a:r>
            <a:r>
              <a:rPr lang="en-US" altLang="en-US" sz="2800" baseline="-25000" smtClean="0"/>
              <a:t>universe</a:t>
            </a:r>
            <a:r>
              <a:rPr lang="en-US" altLang="en-US" sz="2800" smtClean="0"/>
              <a:t> =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smtClean="0"/>
              <a:t>S</a:t>
            </a:r>
            <a:r>
              <a:rPr lang="en-US" altLang="en-US" sz="2800" baseline="-25000" smtClean="0"/>
              <a:t>system</a:t>
            </a:r>
            <a:r>
              <a:rPr lang="en-US" altLang="en-US" sz="2800" smtClean="0"/>
              <a:t> +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smtClean="0"/>
              <a:t>S</a:t>
            </a:r>
            <a:r>
              <a:rPr lang="en-US" altLang="en-US" sz="2800" baseline="-25000" smtClean="0"/>
              <a:t>surroundings</a:t>
            </a:r>
          </a:p>
        </p:txBody>
      </p:sp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029C4B5-CE1B-428E-8948-94471A995864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51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cs typeface="Arial" panose="020B0604020202020204" pitchFamily="34" charset="0"/>
              </a:rPr>
              <a:t>Third Law of Thermodynamics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The entropy of a perfect crystal at 0 K is zero.</a:t>
            </a:r>
          </a:p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The entropy of a substance increases with temperature.</a:t>
            </a:r>
            <a:endParaRPr lang="en-US" altLang="en-US" sz="2800" i="1" smtClean="0"/>
          </a:p>
        </p:txBody>
      </p:sp>
      <p:sp>
        <p:nvSpPr>
          <p:cNvPr id="11367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36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3672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22A1D5-9F1D-4BDB-8048-4FC3108A4A3E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52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cs typeface="Arial" panose="020B0604020202020204" pitchFamily="34" charset="0"/>
              </a:rPr>
              <a:t>Standard Entropy Values (</a:t>
            </a:r>
            <a:r>
              <a:rPr lang="en-US" altLang="en-US" i="1" smtClean="0">
                <a:cs typeface="Arial" panose="020B0604020202020204" pitchFamily="34" charset="0"/>
              </a:rPr>
              <a:t>S</a:t>
            </a:r>
            <a:r>
              <a:rPr lang="en-US" altLang="en-US" smtClean="0">
                <a:cs typeface="Arial" panose="020B0604020202020204" pitchFamily="34" charset="0"/>
              </a:rPr>
              <a:t>°)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2742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Represent the increase in entropy that occurs when a substance is heated from 0 K to 298 K at 1 atm pressure.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S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reaction</a:t>
            </a:r>
            <a:r>
              <a:rPr lang="en-US" altLang="en-US" sz="2800" smtClean="0">
                <a:cs typeface="Arial" panose="020B0604020202020204" pitchFamily="34" charset="0"/>
              </a:rPr>
              <a:t> = </a:t>
            </a:r>
            <a:r>
              <a:rPr lang="el-GR" altLang="en-US" sz="3200" smtClean="0">
                <a:cs typeface="Arial" panose="020B0604020202020204" pitchFamily="34" charset="0"/>
              </a:rPr>
              <a:t>Σ</a:t>
            </a:r>
            <a:r>
              <a:rPr lang="en-US" altLang="en-US" sz="2800" i="1" smtClean="0">
                <a:cs typeface="Arial" panose="020B0604020202020204" pitchFamily="34" charset="0"/>
              </a:rPr>
              <a:t>S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products</a:t>
            </a:r>
            <a:r>
              <a:rPr lang="en-US" altLang="en-US" sz="2800" smtClean="0">
                <a:cs typeface="Arial" panose="020B0604020202020204" pitchFamily="34" charset="0"/>
              </a:rPr>
              <a:t> – </a:t>
            </a:r>
            <a:r>
              <a:rPr lang="el-GR" altLang="en-US" sz="3200" smtClean="0">
                <a:cs typeface="Arial" panose="020B0604020202020204" pitchFamily="34" charset="0"/>
              </a:rPr>
              <a:t>Σ</a:t>
            </a:r>
            <a:r>
              <a:rPr lang="en-US" altLang="en-US" sz="2800" i="1" smtClean="0">
                <a:cs typeface="Arial" panose="020B0604020202020204" pitchFamily="34" charset="0"/>
              </a:rPr>
              <a:t>S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reactants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*on formula sheet</a:t>
            </a:r>
          </a:p>
          <a:p>
            <a:pPr marL="457200" indent="-457200" algn="ctr" eaLnBrk="1" hangingPunct="1">
              <a:buFontTx/>
              <a:buNone/>
            </a:pP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11469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46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4696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69485F-D220-4668-AC08-4941337F53EB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53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7696200" cy="4511675"/>
          </a:xfrm>
        </p:spPr>
        <p:txBody>
          <a:bodyPr/>
          <a:lstStyle/>
          <a:p>
            <a:pPr marL="465138" indent="-15875" eaLnBrk="1" hangingPunct="1">
              <a:buFontTx/>
              <a:buNone/>
            </a:pPr>
            <a:r>
              <a:rPr lang="en-US" altLang="en-US" sz="2800" smtClean="0"/>
              <a:t>	</a:t>
            </a:r>
            <a:r>
              <a:rPr lang="en-US" altLang="en-US" smtClean="0"/>
              <a:t>Calculate </a:t>
            </a:r>
            <a:r>
              <a:rPr lang="en-US" altLang="en-US" smtClean="0">
                <a:solidFill>
                  <a:srgbClr val="0000FF"/>
                </a:solidFill>
              </a:rPr>
              <a:t>Δ</a:t>
            </a:r>
            <a:r>
              <a:rPr lang="en-US" altLang="en-US" i="1" smtClean="0">
                <a:solidFill>
                  <a:srgbClr val="0000FF"/>
                </a:solidFill>
              </a:rPr>
              <a:t>S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°</a:t>
            </a:r>
            <a:r>
              <a:rPr lang="en-US" altLang="en-US" smtClean="0">
                <a:cs typeface="Arial" panose="020B0604020202020204" pitchFamily="34" charset="0"/>
              </a:rPr>
              <a:t> for the following reaction:</a:t>
            </a:r>
            <a:endParaRPr lang="en-US" altLang="en-US" smtClean="0"/>
          </a:p>
          <a:p>
            <a:pPr marL="465138" indent="-15875" eaLnBrk="1" hangingPunct="1">
              <a:buFontTx/>
              <a:buNone/>
            </a:pPr>
            <a:r>
              <a:rPr lang="en-US" altLang="en-US" smtClean="0"/>
              <a:t>		2Na(</a:t>
            </a:r>
            <a:r>
              <a:rPr lang="en-US" altLang="en-US" i="1" smtClean="0"/>
              <a:t>s</a:t>
            </a:r>
            <a:r>
              <a:rPr lang="en-US" altLang="en-US" smtClean="0"/>
              <a:t>) + 2H</a:t>
            </a:r>
            <a:r>
              <a:rPr lang="en-US" altLang="en-US" baseline="-25000" smtClean="0"/>
              <a:t>2</a:t>
            </a:r>
            <a:r>
              <a:rPr lang="en-US" altLang="en-US" smtClean="0"/>
              <a:t>O(</a:t>
            </a:r>
            <a:r>
              <a:rPr lang="en-US" altLang="en-US" i="1" smtClean="0"/>
              <a:t>l</a:t>
            </a:r>
            <a:r>
              <a:rPr lang="en-US" altLang="en-US" smtClean="0"/>
              <a:t>) </a:t>
            </a:r>
            <a:r>
              <a:rPr lang="en-US" altLang="en-US" smtClean="0">
                <a:cs typeface="Arial" panose="020B0604020202020204" pitchFamily="34" charset="0"/>
              </a:rPr>
              <a:t>→ 2NaOH(</a:t>
            </a:r>
            <a:r>
              <a:rPr lang="en-US" altLang="en-US" i="1" smtClean="0">
                <a:cs typeface="Arial" panose="020B0604020202020204" pitchFamily="34" charset="0"/>
              </a:rPr>
              <a:t>aq</a:t>
            </a:r>
            <a:r>
              <a:rPr lang="en-US" altLang="en-US" smtClean="0">
                <a:cs typeface="Arial" panose="020B0604020202020204" pitchFamily="34" charset="0"/>
              </a:rPr>
              <a:t>) + 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marL="465138" indent="-15875" eaLnBrk="1" hangingPunct="1">
              <a:buFontTx/>
              <a:buNone/>
            </a:pPr>
            <a:endParaRPr lang="en-US" altLang="en-US" smtClean="0">
              <a:cs typeface="Arial" panose="020B0604020202020204" pitchFamily="34" charset="0"/>
            </a:endParaRPr>
          </a:p>
          <a:p>
            <a:pPr marL="465138" indent="-158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Given the following information: </a:t>
            </a:r>
          </a:p>
          <a:p>
            <a:pPr marL="465138" indent="-158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		 </a:t>
            </a:r>
            <a:r>
              <a:rPr lang="en-US" altLang="en-US" b="1" i="1" u="sng" smtClean="0"/>
              <a:t>S</a:t>
            </a:r>
            <a:r>
              <a:rPr lang="en-US" altLang="en-US" b="1" u="sng" smtClean="0">
                <a:cs typeface="Arial" panose="020B0604020202020204" pitchFamily="34" charset="0"/>
              </a:rPr>
              <a:t>° (J/K·mol)</a:t>
            </a:r>
            <a:endParaRPr lang="en-US" altLang="en-US" b="1" i="1" u="sng" baseline="-25000" smtClean="0">
              <a:cs typeface="Arial" panose="020B0604020202020204" pitchFamily="34" charset="0"/>
            </a:endParaRPr>
          </a:p>
          <a:p>
            <a:pPr marL="465138" indent="-158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 </a:t>
            </a:r>
            <a:r>
              <a:rPr lang="en-US" altLang="en-US" smtClean="0"/>
              <a:t>Na(</a:t>
            </a:r>
            <a:r>
              <a:rPr lang="en-US" altLang="en-US" i="1" smtClean="0"/>
              <a:t>s</a:t>
            </a:r>
            <a:r>
              <a:rPr lang="en-US" altLang="en-US" smtClean="0"/>
              <a:t>)		          51</a:t>
            </a:r>
          </a:p>
          <a:p>
            <a:pPr marL="465138" indent="-15875" eaLnBrk="1" hangingPunct="1">
              <a:buFontTx/>
              <a:buNone/>
            </a:pPr>
            <a:r>
              <a:rPr lang="en-US" altLang="en-US" smtClean="0"/>
              <a:t>			 H</a:t>
            </a:r>
            <a:r>
              <a:rPr lang="en-US" altLang="en-US" baseline="-25000" smtClean="0"/>
              <a:t>2</a:t>
            </a:r>
            <a:r>
              <a:rPr lang="en-US" altLang="en-US" smtClean="0"/>
              <a:t>O(</a:t>
            </a:r>
            <a:r>
              <a:rPr lang="en-US" altLang="en-US" i="1" smtClean="0"/>
              <a:t>l</a:t>
            </a:r>
            <a:r>
              <a:rPr lang="en-US" altLang="en-US" smtClean="0"/>
              <a:t>) 	          70</a:t>
            </a:r>
          </a:p>
          <a:p>
            <a:pPr marL="465138" indent="-15875" eaLnBrk="1" hangingPunct="1">
              <a:buFontTx/>
              <a:buNone/>
            </a:pPr>
            <a:r>
              <a:rPr lang="en-US" altLang="en-US" smtClean="0"/>
              <a:t>			 </a:t>
            </a:r>
            <a:r>
              <a:rPr lang="en-US" altLang="en-US" smtClean="0">
                <a:cs typeface="Arial" panose="020B0604020202020204" pitchFamily="34" charset="0"/>
              </a:rPr>
              <a:t>NaOH(</a:t>
            </a:r>
            <a:r>
              <a:rPr lang="en-US" altLang="en-US" i="1" smtClean="0">
                <a:cs typeface="Arial" panose="020B0604020202020204" pitchFamily="34" charset="0"/>
              </a:rPr>
              <a:t>aq</a:t>
            </a:r>
            <a:r>
              <a:rPr lang="en-US" altLang="en-US" smtClean="0">
                <a:cs typeface="Arial" panose="020B0604020202020204" pitchFamily="34" charset="0"/>
              </a:rPr>
              <a:t>)          </a:t>
            </a:r>
            <a:r>
              <a:rPr lang="en-US" altLang="en-US" smtClean="0"/>
              <a:t>    50</a:t>
            </a:r>
            <a:endParaRPr lang="en-US" altLang="en-US" smtClean="0">
              <a:cs typeface="Arial" panose="020B0604020202020204" pitchFamily="34" charset="0"/>
            </a:endParaRPr>
          </a:p>
          <a:p>
            <a:pPr marL="465138" indent="-15875" eaLnBrk="1" hangingPunct="1">
              <a:buFontTx/>
              <a:buNone/>
            </a:pPr>
            <a:r>
              <a:rPr lang="en-US" altLang="en-US" smtClean="0">
                <a:cs typeface="Arial" panose="020B0604020202020204" pitchFamily="34" charset="0"/>
              </a:rPr>
              <a:t>			 H</a:t>
            </a:r>
            <a:r>
              <a:rPr lang="en-US" altLang="en-US" baseline="-25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		        131</a:t>
            </a:r>
          </a:p>
          <a:p>
            <a:pPr marL="465138" indent="-15875" eaLnBrk="1" hangingPunct="1">
              <a:buFontTx/>
              <a:buNone/>
            </a:pPr>
            <a:r>
              <a:rPr lang="en-US" altLang="en-US" smtClean="0">
                <a:solidFill>
                  <a:srgbClr val="009900"/>
                </a:solidFill>
              </a:rPr>
              <a:t>				</a:t>
            </a:r>
            <a:r>
              <a:rPr lang="el-GR" altLang="en-US" smtClean="0">
                <a:solidFill>
                  <a:srgbClr val="009900"/>
                </a:solidFill>
              </a:rPr>
              <a:t>Δ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S°= </a:t>
            </a:r>
            <a:r>
              <a:rPr lang="en-US" altLang="en-US" smtClean="0">
                <a:solidFill>
                  <a:srgbClr val="009900"/>
                </a:solidFill>
              </a:rPr>
              <a:t>–11 J/K</a:t>
            </a:r>
          </a:p>
        </p:txBody>
      </p:sp>
      <p:pic>
        <p:nvPicPr>
          <p:cNvPr id="115718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autoUpdateAnimBg="0"/>
      <p:bldP spid="36864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25751B3-2526-432B-9384-A93AC65938B9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54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cs typeface="Arial" panose="020B0604020202020204" pitchFamily="34" charset="0"/>
              </a:rPr>
              <a:t>Standard Free Energy Change (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°)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2742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The change in free energy that will occur if the reactants in their standard states are converted to the products in their standard states.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 	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reaction</a:t>
            </a:r>
            <a:r>
              <a:rPr lang="en-US" altLang="en-US" sz="2800" smtClean="0">
                <a:cs typeface="Arial" panose="020B0604020202020204" pitchFamily="34" charset="0"/>
              </a:rPr>
              <a:t> = </a:t>
            </a:r>
            <a:r>
              <a:rPr lang="el-GR" altLang="en-US" sz="3200" smtClean="0">
                <a:cs typeface="Arial" panose="020B0604020202020204" pitchFamily="34" charset="0"/>
              </a:rPr>
              <a:t>Σ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products</a:t>
            </a:r>
            <a:r>
              <a:rPr lang="en-US" altLang="en-US" sz="2800" smtClean="0">
                <a:cs typeface="Arial" panose="020B0604020202020204" pitchFamily="34" charset="0"/>
              </a:rPr>
              <a:t> – </a:t>
            </a:r>
            <a:r>
              <a:rPr lang="el-GR" altLang="en-US" sz="3200" smtClean="0">
                <a:cs typeface="Arial" panose="020B0604020202020204" pitchFamily="34" charset="0"/>
              </a:rPr>
              <a:t>Σ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</a:t>
            </a:r>
            <a:r>
              <a:rPr lang="en-US" altLang="en-US" sz="2800" baseline="-25000" smtClean="0">
                <a:cs typeface="Arial" panose="020B0604020202020204" pitchFamily="34" charset="0"/>
              </a:rPr>
              <a:t>reactants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*on formula sheet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 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11674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67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6744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CC6FF3-BDB0-4C17-8EB6-876E7D07BD6C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55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cs typeface="Arial" panose="020B0604020202020204" pitchFamily="34" charset="0"/>
              </a:rPr>
              <a:t>Free Energy (</a:t>
            </a:r>
            <a:r>
              <a:rPr lang="en-US" altLang="en-US" i="1" smtClean="0">
                <a:cs typeface="Arial" panose="020B0604020202020204" pitchFamily="34" charset="0"/>
              </a:rPr>
              <a:t>G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2116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Gibbs Free Energy is the total energy (both H and S) that is available to do work</a:t>
            </a:r>
          </a:p>
          <a:p>
            <a:pPr marL="457200" indent="-457200" eaLnBrk="1" hangingPunct="1"/>
            <a:r>
              <a:rPr lang="en-US" altLang="en-US" sz="2800" smtClean="0"/>
              <a:t>A process (at constant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and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) is spontaneous in the direction in which the free energy decreases.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Negative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 means positive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smtClean="0"/>
              <a:t>S</a:t>
            </a:r>
            <a:r>
              <a:rPr lang="en-US" altLang="en-US" sz="2800" baseline="-25000" smtClean="0"/>
              <a:t>univ</a:t>
            </a:r>
            <a:r>
              <a:rPr lang="en-US" altLang="en-US" sz="2800" smtClean="0"/>
              <a:t>.</a:t>
            </a:r>
            <a:endParaRPr lang="el-GR" altLang="en-US" sz="2800" smtClean="0"/>
          </a:p>
        </p:txBody>
      </p:sp>
      <p:sp>
        <p:nvSpPr>
          <p:cNvPr id="11776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77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5181600"/>
            <a:ext cx="822960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n-US" sz="5400">
                <a:cs typeface="Arial" panose="020B0604020202020204" pitchFamily="34" charset="0"/>
              </a:rPr>
              <a:t>Δ</a:t>
            </a:r>
            <a:r>
              <a:rPr lang="en-US" altLang="en-US" sz="5400" i="1"/>
              <a:t>G</a:t>
            </a:r>
            <a:r>
              <a:rPr lang="en-US" altLang="en-US" sz="5400"/>
              <a:t> = </a:t>
            </a:r>
            <a:r>
              <a:rPr lang="el-GR" altLang="en-US" sz="5400">
                <a:cs typeface="Arial" panose="020B0604020202020204" pitchFamily="34" charset="0"/>
              </a:rPr>
              <a:t>Δ</a:t>
            </a:r>
            <a:r>
              <a:rPr lang="en-US" altLang="en-US" sz="5400" i="1">
                <a:cs typeface="Arial" panose="020B0604020202020204" pitchFamily="34" charset="0"/>
              </a:rPr>
              <a:t>H</a:t>
            </a:r>
            <a:r>
              <a:rPr lang="en-US" altLang="en-US" sz="5400">
                <a:cs typeface="Arial" panose="020B0604020202020204" pitchFamily="34" charset="0"/>
              </a:rPr>
              <a:t> – </a:t>
            </a:r>
            <a:r>
              <a:rPr lang="en-US" altLang="en-US" sz="5400" i="1"/>
              <a:t>T</a:t>
            </a:r>
            <a:r>
              <a:rPr lang="el-GR" altLang="en-US" sz="5400">
                <a:cs typeface="Arial" panose="020B0604020202020204" pitchFamily="34" charset="0"/>
              </a:rPr>
              <a:t>Δ</a:t>
            </a:r>
            <a:r>
              <a:rPr lang="en-US" altLang="en-US" sz="5400" i="1">
                <a:cs typeface="Arial" panose="020B0604020202020204" pitchFamily="34" charset="0"/>
              </a:rPr>
              <a:t>S</a:t>
            </a:r>
            <a:r>
              <a:rPr lang="en-US" altLang="en-US" sz="5400"/>
              <a:t> (at constant </a:t>
            </a:r>
            <a:r>
              <a:rPr lang="en-US" altLang="en-US" sz="5400" i="1"/>
              <a:t>T</a:t>
            </a:r>
            <a:r>
              <a:rPr lang="en-US" altLang="en-US" sz="5400"/>
              <a:t> and </a:t>
            </a:r>
            <a:r>
              <a:rPr lang="en-US" altLang="en-US" sz="5400" i="1"/>
              <a:t>P</a:t>
            </a:r>
            <a:r>
              <a:rPr lang="en-US" altLang="en-US" sz="540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cs typeface="Arial" panose="020B0604020202020204" pitchFamily="34" charset="0"/>
              </a:rPr>
              <a:t>*on formula sheet</a:t>
            </a:r>
          </a:p>
          <a:p>
            <a:pPr eaLnBrk="1" hangingPunct="1">
              <a:buFontTx/>
              <a:buNone/>
            </a:pPr>
            <a:endParaRPr lang="en-US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  <p:bldP spid="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C6DC6D-5627-40B0-B30A-D97727C3E1E2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56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Effect of </a:t>
            </a:r>
            <a:r>
              <a:rPr lang="el-GR" altLang="en-US" smtClean="0"/>
              <a:t>Δ</a:t>
            </a:r>
            <a:r>
              <a:rPr lang="en-US" altLang="en-US" i="1" smtClean="0"/>
              <a:t>H</a:t>
            </a:r>
            <a:r>
              <a:rPr lang="en-US" altLang="en-US" smtClean="0"/>
              <a:t> and </a:t>
            </a:r>
            <a:r>
              <a:rPr lang="el-GR" altLang="en-US" smtClean="0"/>
              <a:t>Δ</a:t>
            </a:r>
            <a:r>
              <a:rPr lang="en-US" altLang="en-US" i="1" smtClean="0"/>
              <a:t>S</a:t>
            </a:r>
            <a:r>
              <a:rPr lang="en-US" altLang="en-US" smtClean="0"/>
              <a:t> on Spontaneity</a:t>
            </a:r>
          </a:p>
        </p:txBody>
      </p:sp>
      <p:sp>
        <p:nvSpPr>
          <p:cNvPr id="11878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87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18791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1879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73188" y="2103438"/>
          <a:ext cx="7769225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3" name="Document" r:id="rId4" imgW="7658033" imgH="3857670" progId="Word.Document.8">
                  <p:embed/>
                </p:oleObj>
              </mc:Choice>
              <mc:Fallback>
                <p:oleObj name="Document" r:id="rId4" imgW="7658033" imgH="3857670" progId="Word.Documen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103438"/>
                        <a:ext cx="7769225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Recap: Signs of Thermodynamic Values</a:t>
            </a:r>
          </a:p>
        </p:txBody>
      </p:sp>
      <p:graphicFrame>
        <p:nvGraphicFramePr>
          <p:cNvPr id="110630" name="Group 38"/>
          <p:cNvGraphicFramePr>
            <a:graphicFrameLocks noGrp="1"/>
          </p:cNvGraphicFramePr>
          <p:nvPr>
            <p:ph type="tbl" idx="1"/>
          </p:nvPr>
        </p:nvGraphicFramePr>
        <p:xfrm>
          <a:off x="685800" y="1600200"/>
          <a:ext cx="7772400" cy="44418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Enthalpy (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H)</a:t>
                      </a: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Exothermic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Endothermic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Entropy (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S)</a:t>
                      </a: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Less disorder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More disorder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Gibbs Free Energy (</a:t>
                      </a:r>
                      <a:r>
                        <a:rPr kumimoji="0" lang="el-G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G)</a:t>
                      </a:r>
                      <a:endParaRPr kumimoji="0" lang="el-G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Spontaneous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 spontaneous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Energy Diagrams</a:t>
            </a:r>
          </a:p>
        </p:txBody>
      </p:sp>
      <p:graphicFrame>
        <p:nvGraphicFramePr>
          <p:cNvPr id="112648" name="Group 8"/>
          <p:cNvGraphicFramePr>
            <a:graphicFrameLocks noGrp="1"/>
          </p:cNvGraphicFramePr>
          <p:nvPr>
            <p:ph type="tbl" idx="1"/>
          </p:nvPr>
        </p:nvGraphicFramePr>
        <p:xfrm>
          <a:off x="5715000" y="4953000"/>
          <a:ext cx="3048000" cy="10969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50 kJ/mol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300 kJ/mol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150 kJ/mol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100 kJ/mol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-100 kJ/mol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+200 kJ/mol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0849" name="Picture 3" descr="fi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19550" cy="290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0" name="Picture 4" descr="fi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267200" cy="291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1" name="Text Box 5"/>
          <p:cNvSpPr txBox="1">
            <a:spLocks noChangeArrowheads="1"/>
          </p:cNvSpPr>
          <p:nvPr/>
        </p:nvSpPr>
        <p:spPr bwMode="auto">
          <a:xfrm>
            <a:off x="19050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Exothermic</a:t>
            </a:r>
          </a:p>
        </p:txBody>
      </p:sp>
      <p:sp>
        <p:nvSpPr>
          <p:cNvPr id="120852" name="Text Box 6"/>
          <p:cNvSpPr txBox="1">
            <a:spLocks noChangeArrowheads="1"/>
          </p:cNvSpPr>
          <p:nvPr/>
        </p:nvSpPr>
        <p:spPr bwMode="auto">
          <a:xfrm>
            <a:off x="60198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FF0000"/>
                </a:solidFill>
                <a:latin typeface="Arial" panose="020B0604020202020204" pitchFamily="34" charset="0"/>
              </a:rPr>
              <a:t>Endothermic</a:t>
            </a:r>
          </a:p>
        </p:txBody>
      </p:sp>
      <p:sp>
        <p:nvSpPr>
          <p:cNvPr id="120853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53340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Activation energy (Ea) for the forward reaction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Activation energy (Ea) for the reverse reaction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</a:rPr>
              <a:t>(c)   Delta 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D433E27-5C43-49E5-B27C-C13806BD92FE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59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Spontaneous Reactions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r:id="rId2" imgW="4864093" imgH="3962953"/>
        </mc:Choice>
        <mc:Fallback>
          <p:control r:id="rId2" imgW="4864093" imgH="3962953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9950" y="1981200"/>
                  <a:ext cx="4864100" cy="3962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CF5A755-C0CA-49B8-9F97-890BE6C6D079}" type="slidenum">
              <a:rPr lang="en-US" altLang="en-US" sz="1000" baseline="0">
                <a:latin typeface="Arial" panose="020B0604020202020204" pitchFamily="34" charset="0"/>
              </a:rPr>
              <a:pPr/>
              <a:t>6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848600" cy="37655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Heat involves the transfer of energy between two objects due to a temperature difference.</a:t>
            </a:r>
          </a:p>
          <a:p>
            <a:pPr marL="533400" indent="-533400" eaLnBrk="1" hangingPunct="1"/>
            <a:r>
              <a:rPr lang="en-US" altLang="en-US" sz="2800" smtClean="0"/>
              <a:t>Work – force acting over a distance.</a:t>
            </a:r>
          </a:p>
          <a:p>
            <a:pPr marL="533400" indent="-533400" eaLnBrk="1" hangingPunct="1"/>
            <a:r>
              <a:rPr lang="en-US" altLang="en-US" sz="2800" smtClean="0"/>
              <a:t>Energy is a state function; work and heat are not: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State Function – property that does not depend in any way on the system’s past or future (only depends on </a:t>
            </a:r>
            <a:r>
              <a:rPr lang="en-US" altLang="en-US" sz="2800" i="1" smtClean="0"/>
              <a:t>present</a:t>
            </a:r>
            <a:r>
              <a:rPr lang="en-US" altLang="en-US" sz="2800" smtClean="0"/>
              <a:t> state).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Energy</a:t>
            </a:r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686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build="p" autoUpdateAnimBg="0"/>
      <p:bldP spid="20787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BA60872-252F-4E07-A12A-6616A01CFA0E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60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cs typeface="Arial" panose="020B0604020202020204" pitchFamily="34" charset="0"/>
              </a:rPr>
              <a:t>The Meaning of </a:t>
            </a:r>
            <a:r>
              <a:rPr lang="el-GR" altLang="en-US" smtClean="0">
                <a:cs typeface="Arial" panose="020B0604020202020204" pitchFamily="34" charset="0"/>
              </a:rPr>
              <a:t>Δ</a:t>
            </a:r>
            <a:r>
              <a:rPr lang="en-US" altLang="en-US" i="1" smtClean="0">
                <a:cs typeface="Arial" panose="020B0604020202020204" pitchFamily="34" charset="0"/>
              </a:rPr>
              <a:t>G </a:t>
            </a:r>
            <a:r>
              <a:rPr lang="en-US" altLang="en-US" smtClean="0">
                <a:cs typeface="Arial" panose="020B0604020202020204" pitchFamily="34" charset="0"/>
              </a:rPr>
              <a:t>for a Chemical Reaction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A system can achieve the lowest possible free energy by going to equilibrium, not by going to completion.</a:t>
            </a:r>
          </a:p>
        </p:txBody>
      </p:sp>
      <p:sp>
        <p:nvSpPr>
          <p:cNvPr id="12186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18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1864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21865" name="Picture 7" descr="Figure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14700"/>
            <a:ext cx="6553200" cy="2628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AEEC21-4541-422C-BA16-D0DC5D6B243A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61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>
                <a:cs typeface="Arial" panose="020B0604020202020204" pitchFamily="34" charset="0"/>
              </a:rPr>
              <a:t>Free Energy and Pressure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570163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 = 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 + </a:t>
            </a:r>
            <a:r>
              <a:rPr lang="en-US" altLang="en-US" sz="2800" i="1" smtClean="0">
                <a:cs typeface="Arial" panose="020B0604020202020204" pitchFamily="34" charset="0"/>
              </a:rPr>
              <a:t>RT </a:t>
            </a:r>
            <a:r>
              <a:rPr lang="en-US" altLang="en-US" sz="2800" smtClean="0">
                <a:cs typeface="Arial" panose="020B0604020202020204" pitchFamily="34" charset="0"/>
              </a:rPr>
              <a:t>ln(</a:t>
            </a:r>
            <a:r>
              <a:rPr lang="en-US" altLang="en-US" sz="2800" i="1" smtClean="0">
                <a:cs typeface="Arial" panose="020B0604020202020204" pitchFamily="34" charset="0"/>
              </a:rPr>
              <a:t>P</a:t>
            </a:r>
            <a:r>
              <a:rPr lang="en-US" altLang="en-US" sz="2800" smtClean="0">
                <a:cs typeface="Arial" panose="020B0604020202020204" pitchFamily="34" charset="0"/>
              </a:rPr>
              <a:t>)</a:t>
            </a:r>
          </a:p>
          <a:p>
            <a:pPr marL="457200" indent="-457200" algn="ctr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or</a:t>
            </a:r>
          </a:p>
          <a:p>
            <a:pPr marL="457200" indent="-457200" algn="ctr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l-GR" altLang="en-US" sz="2800" i="1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 =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 + </a:t>
            </a:r>
            <a:r>
              <a:rPr lang="en-US" altLang="en-US" sz="2800" i="1" smtClean="0">
                <a:cs typeface="Arial" panose="020B0604020202020204" pitchFamily="34" charset="0"/>
              </a:rPr>
              <a:t>RT </a:t>
            </a:r>
            <a:r>
              <a:rPr lang="en-US" altLang="en-US" sz="2800" smtClean="0">
                <a:cs typeface="Arial" panose="020B0604020202020204" pitchFamily="34" charset="0"/>
              </a:rPr>
              <a:t>ln(</a:t>
            </a:r>
            <a:r>
              <a:rPr lang="en-US" altLang="en-US" sz="2800" i="1" smtClean="0">
                <a:cs typeface="Arial" panose="020B0604020202020204" pitchFamily="34" charset="0"/>
              </a:rPr>
              <a:t>Q</a:t>
            </a:r>
            <a:r>
              <a:rPr lang="en-US" altLang="en-US" sz="2800" smtClean="0">
                <a:cs typeface="Arial" panose="020B0604020202020204" pitchFamily="34" charset="0"/>
              </a:rPr>
              <a:t>)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12288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28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2888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E2EE3FB-3D0C-432A-9BB0-B2C157450126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62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226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The equilibrium point occurs at the lowest value of free energy available to the reaction system.</a:t>
            </a:r>
          </a:p>
          <a:p>
            <a:pPr marL="457200" indent="-457200" algn="ctr" eaLnBrk="1" hangingPunct="1">
              <a:buFontTx/>
              <a:buNone/>
            </a:pPr>
            <a:endParaRPr lang="en-US" altLang="en-US" sz="2800" i="1" smtClean="0">
              <a:cs typeface="Arial" panose="020B0604020202020204" pitchFamily="34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l-GR" altLang="en-US" sz="2800" i="1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 = 0 = 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 + </a:t>
            </a:r>
            <a:r>
              <a:rPr lang="en-US" altLang="en-US" sz="2800" i="1" smtClean="0">
                <a:cs typeface="Arial" panose="020B0604020202020204" pitchFamily="34" charset="0"/>
              </a:rPr>
              <a:t>RT </a:t>
            </a:r>
            <a:r>
              <a:rPr lang="en-US" altLang="en-US" sz="2800" smtClean="0">
                <a:cs typeface="Arial" panose="020B0604020202020204" pitchFamily="34" charset="0"/>
              </a:rPr>
              <a:t>ln(</a:t>
            </a:r>
            <a:r>
              <a:rPr lang="en-US" altLang="en-US" sz="2800" i="1" smtClean="0">
                <a:cs typeface="Arial" panose="020B0604020202020204" pitchFamily="34" charset="0"/>
              </a:rPr>
              <a:t>K</a:t>
            </a:r>
            <a:r>
              <a:rPr lang="en-US" altLang="en-US" sz="2800" smtClean="0">
                <a:cs typeface="Arial" panose="020B0604020202020204" pitchFamily="34" charset="0"/>
              </a:rPr>
              <a:t>)</a:t>
            </a:r>
          </a:p>
          <a:p>
            <a:pPr marL="457200" indent="-457200" algn="ctr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G</a:t>
            </a:r>
            <a:r>
              <a:rPr lang="en-US" altLang="en-US" sz="2800" smtClean="0">
                <a:cs typeface="Arial" panose="020B0604020202020204" pitchFamily="34" charset="0"/>
              </a:rPr>
              <a:t>° = –</a:t>
            </a:r>
            <a:r>
              <a:rPr lang="en-US" altLang="en-US" sz="2800" i="1" smtClean="0">
                <a:cs typeface="Arial" panose="020B0604020202020204" pitchFamily="34" charset="0"/>
              </a:rPr>
              <a:t>RT </a:t>
            </a:r>
            <a:r>
              <a:rPr lang="en-US" altLang="en-US" sz="2800" smtClean="0">
                <a:cs typeface="Arial" panose="020B0604020202020204" pitchFamily="34" charset="0"/>
              </a:rPr>
              <a:t>ln(</a:t>
            </a:r>
            <a:r>
              <a:rPr lang="en-US" altLang="en-US" sz="2800" i="1" smtClean="0">
                <a:cs typeface="Arial" panose="020B0604020202020204" pitchFamily="34" charset="0"/>
              </a:rPr>
              <a:t>K</a:t>
            </a:r>
            <a:r>
              <a:rPr lang="en-US" altLang="en-US" sz="2800" smtClean="0">
                <a:cs typeface="Arial" panose="020B0604020202020204" pitchFamily="34" charset="0"/>
              </a:rPr>
              <a:t>) </a:t>
            </a: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*on formula sheet</a:t>
            </a:r>
          </a:p>
        </p:txBody>
      </p:sp>
      <p:sp>
        <p:nvSpPr>
          <p:cNvPr id="12390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39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3911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87403E9-7609-40CD-A6EB-C7279362B585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63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Qualitative Relationship Between the Change in Standard Free Energy and the Equilibrium Constant for a Given Reaction</a:t>
            </a:r>
          </a:p>
        </p:txBody>
      </p:sp>
      <p:sp>
        <p:nvSpPr>
          <p:cNvPr id="12493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49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4935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24936" name="Picture 6" descr="table_16_06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209800"/>
            <a:ext cx="5048250" cy="2259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935038" y="65088"/>
            <a:ext cx="7313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Gibbs Free Energy and Chemical Equilibrium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159125" y="914400"/>
            <a:ext cx="2833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b="1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RT </a:t>
            </a:r>
            <a:r>
              <a:rPr lang="en-US" altLang="en-US" sz="2400" b="1" baseline="0">
                <a:solidFill>
                  <a:srgbClr val="000000"/>
                </a:solidFill>
                <a:latin typeface="Arial" panose="020B0604020202020204" pitchFamily="34" charset="0"/>
              </a:rPr>
              <a:t>ln</a:t>
            </a: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517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gas constant (8.314 J/K</a:t>
            </a:r>
            <a:r>
              <a:rPr lang="en-US" altLang="en-US"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mol)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2400" y="23241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absolute temperature (K)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the reaction quotient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546475" y="3621088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solidFill>
                  <a:srgbClr val="000000"/>
                </a:solidFill>
                <a:latin typeface="Arial" panose="020B0604020202020204" pitchFamily="34" charset="0"/>
              </a:rPr>
              <a:t>At Equilibrium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135313" y="4249738"/>
            <a:ext cx="112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0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872038" y="4248150"/>
            <a:ext cx="969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316288" y="4876800"/>
            <a:ext cx="2513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 = </a:t>
            </a: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RT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ln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446463" y="5486400"/>
            <a:ext cx="224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i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RT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ln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18.6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  <p:bldP spid="76805" grpId="0" autoUpdateAnimBg="0"/>
      <p:bldP spid="76806" grpId="0" autoUpdateAnimBg="0"/>
      <p:bldP spid="76807" grpId="0" autoUpdateAnimBg="0"/>
      <p:bldP spid="76808" grpId="0" autoUpdateAnimBg="0"/>
      <p:bldP spid="76809" grpId="0" autoUpdateAnimBg="0"/>
      <p:bldP spid="76810" grpId="0" autoUpdateAnimBg="0"/>
      <p:bldP spid="76811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C2833E6-EE9A-4C31-85AC-99394F90BACF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65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Clausius–Clapeyron Equation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621213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i="1" smtClean="0"/>
              <a:t>P</a:t>
            </a:r>
            <a:r>
              <a:rPr lang="en-US" altLang="en-US" sz="2800" baseline="-25000" smtClean="0"/>
              <a:t>vap</a:t>
            </a:r>
            <a:r>
              <a:rPr lang="en-US" altLang="en-US" sz="2800" smtClean="0"/>
              <a:t> = vapor pressure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l-GR" altLang="en-US" sz="2800" smtClean="0">
                <a:cs typeface="Arial" panose="020B0604020202020204" pitchFamily="34" charset="0"/>
              </a:rPr>
              <a:t>Δ</a:t>
            </a:r>
            <a:r>
              <a:rPr lang="en-US" altLang="en-US" sz="2800" i="1" smtClean="0">
                <a:cs typeface="Arial" panose="020B0604020202020204" pitchFamily="34" charset="0"/>
              </a:rPr>
              <a:t>H</a:t>
            </a:r>
            <a:r>
              <a:rPr lang="en-US" altLang="en-US" sz="2800" baseline="-25000" smtClean="0">
                <a:cs typeface="Arial" panose="020B0604020202020204" pitchFamily="34" charset="0"/>
              </a:rPr>
              <a:t>vap</a:t>
            </a:r>
            <a:r>
              <a:rPr lang="en-US" altLang="en-US" sz="2800" smtClean="0">
                <a:cs typeface="Arial" panose="020B0604020202020204" pitchFamily="34" charset="0"/>
              </a:rPr>
              <a:t> = enthalpy of vaporization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z="2800" i="1" smtClean="0">
                <a:cs typeface="Arial" panose="020B0604020202020204" pitchFamily="34" charset="0"/>
              </a:rPr>
              <a:t>R</a:t>
            </a:r>
            <a:r>
              <a:rPr lang="en-US" altLang="en-US" sz="2800" smtClean="0">
                <a:cs typeface="Arial" panose="020B0604020202020204" pitchFamily="34" charset="0"/>
              </a:rPr>
              <a:t> = 8.3145 J/K·mol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z="2800" i="1" smtClean="0">
                <a:cs typeface="Arial" panose="020B0604020202020204" pitchFamily="34" charset="0"/>
              </a:rPr>
              <a:t>T</a:t>
            </a:r>
            <a:r>
              <a:rPr lang="en-US" altLang="en-US" sz="2800" smtClean="0">
                <a:cs typeface="Arial" panose="020B0604020202020204" pitchFamily="34" charset="0"/>
              </a:rPr>
              <a:t> = temperature (in kelvin)</a:t>
            </a:r>
            <a:endParaRPr lang="el-GR" altLang="en-US" sz="2800" smtClean="0">
              <a:cs typeface="Arial" panose="020B0604020202020204" pitchFamily="34" charset="0"/>
            </a:endParaRPr>
          </a:p>
        </p:txBody>
      </p:sp>
      <p:sp>
        <p:nvSpPr>
          <p:cNvPr id="12698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69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698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2209800" y="2286000"/>
          <a:ext cx="460057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" name="Equation" r:id="rId4" imgW="4597400" imgH="1168400" progId="Equation.BREE4">
                  <p:embed/>
                </p:oleObj>
              </mc:Choice>
              <mc:Fallback>
                <p:oleObj name="Equation" r:id="rId4" imgW="4597400" imgH="11684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0"/>
                        <a:ext cx="460057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9DFDB83-EE04-4FEB-8FAF-3D5580761DEA}" type="slidenum">
              <a:rPr lang="en-US" altLang="en-US" sz="1000" baseline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66</a:t>
            </a:fld>
            <a:endParaRPr lang="en-US" altLang="en-US" sz="10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282575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/>
              <a:t>The vapor pressure of water at 25</a:t>
            </a:r>
            <a:r>
              <a:rPr lang="en-US" altLang="en-US" sz="2800" smtClean="0">
                <a:cs typeface="Arial" panose="020B0604020202020204" pitchFamily="34" charset="0"/>
              </a:rPr>
              <a:t>°C is 23.8 torr, and the heat of vaporization of water at 25°C is 43.9 kJ/mol. Calculate the vapor pressure of water at 65°C.</a:t>
            </a:r>
          </a:p>
          <a:p>
            <a:pPr marL="465138" indent="0" eaLnBrk="1" hangingPunct="1">
              <a:buFontTx/>
              <a:buNone/>
            </a:pPr>
            <a:endParaRPr lang="en-US" altLang="en-US" sz="2800" smtClean="0"/>
          </a:p>
          <a:p>
            <a:pPr marL="465138" indent="0" eaLnBrk="1" hangingPunct="1">
              <a:buFontTx/>
              <a:buNone/>
            </a:pPr>
            <a:r>
              <a:rPr lang="en-US" altLang="en-US" sz="2800" smtClean="0"/>
              <a:t>				</a:t>
            </a:r>
            <a:r>
              <a:rPr lang="en-US" altLang="en-US" smtClean="0">
                <a:solidFill>
                  <a:srgbClr val="009900"/>
                </a:solidFill>
              </a:rPr>
              <a:t>194 torr</a:t>
            </a:r>
          </a:p>
        </p:txBody>
      </p:sp>
      <p:pic>
        <p:nvPicPr>
          <p:cNvPr id="128006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 autoUpdateAnimBg="0"/>
      <p:bldP spid="4679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006EC8-192B-4024-B770-54A2D712EAC6}" type="slidenum">
              <a:rPr lang="en-US" altLang="en-US" sz="1000" baseline="0">
                <a:latin typeface="Arial" panose="020B0604020202020204" pitchFamily="34" charset="0"/>
              </a:rPr>
              <a:pPr/>
              <a:t>7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18859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System – part of the universe on which we wish to focus attention.</a:t>
            </a:r>
          </a:p>
          <a:p>
            <a:pPr marL="533400" indent="-533400" eaLnBrk="1" hangingPunct="1"/>
            <a:r>
              <a:rPr lang="en-US" altLang="en-US" sz="2800" smtClean="0"/>
              <a:t>Surroundings – include everything else in the universe.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Energy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build="p" autoUpdateAnimBg="0"/>
      <p:bldP spid="2099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1851C8D-F86B-4058-96F6-585833D562C1}" type="slidenum">
              <a:rPr lang="en-US" altLang="en-US" sz="1000" baseline="0">
                <a:latin typeface="Arial" panose="020B0604020202020204" pitchFamily="34" charset="0"/>
              </a:rPr>
              <a:pPr/>
              <a:t>8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467600" cy="35099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Endothermic Reaction: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Heat flow is into a system.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Absorb energy from the surroundings.</a:t>
            </a:r>
          </a:p>
          <a:p>
            <a:pPr marL="533400" indent="-533400" eaLnBrk="1" hangingPunct="1"/>
            <a:r>
              <a:rPr lang="en-US" altLang="en-US" sz="2800" smtClean="0"/>
              <a:t>Exothermic Reaction: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Energy flows out of the system.</a:t>
            </a:r>
          </a:p>
          <a:p>
            <a:pPr marL="533400" indent="-533400" eaLnBrk="1" hangingPunct="1"/>
            <a:r>
              <a:rPr lang="en-US" altLang="en-US" sz="2800" smtClean="0"/>
              <a:t>Energy gained by the surroundings must be equal to the energy lost by the system.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Energy</a:t>
            </a:r>
          </a:p>
        </p:txBody>
      </p:sp>
      <p:sp>
        <p:nvSpPr>
          <p:cNvPr id="706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  <p:sp>
        <p:nvSpPr>
          <p:cNvPr id="706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6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6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0500" y="152400"/>
            <a:ext cx="8763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Enthalpy (H)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used to quantify the heat flow into (or out of) a system in a process that occurs at constant pressure.</a:t>
            </a:r>
            <a:endParaRPr lang="en-US" altLang="en-US" sz="2400" b="1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683" name="Picture 3" descr="cha56011_06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381000" y="2438400"/>
            <a:ext cx="83820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844675" y="1066800"/>
            <a:ext cx="547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 (products) – </a:t>
            </a:r>
            <a:r>
              <a:rPr lang="en-US" altLang="en-US" sz="28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 (reactants)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76250" y="1671638"/>
            <a:ext cx="841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heat given off or absorbed during a reaction </a:t>
            </a:r>
            <a:r>
              <a:rPr lang="en-US" altLang="en-US" sz="2000" b="1" baseline="0">
                <a:solidFill>
                  <a:srgbClr val="000000"/>
                </a:solidFill>
                <a:latin typeface="Arial" panose="020B0604020202020204" pitchFamily="34" charset="0"/>
              </a:rPr>
              <a:t>at constant pressure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96963" y="5943600"/>
            <a:ext cx="256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products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&lt;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reactants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824038" y="6359525"/>
            <a:ext cx="110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&lt; 0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5745163" y="5943600"/>
            <a:ext cx="256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products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&gt;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reactants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472238" y="6359525"/>
            <a:ext cx="110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&gt; 0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531225" y="63849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6.4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86" grpId="0" autoUpdateAnimBg="0"/>
      <p:bldP spid="46087" grpId="0" autoUpdateAnimBg="0"/>
      <p:bldP spid="46088" grpId="0" autoUpdateAnimBg="0"/>
      <p:bldP spid="46089" grpId="0" autoUpdateAnimBg="0"/>
    </p:bldLst>
  </p:timing>
</p:sld>
</file>

<file path=ppt/theme/theme1.xml><?xml version="1.0" encoding="utf-8"?>
<a:theme xmlns:a="http://schemas.openxmlformats.org/drawingml/2006/main" name="Section 6.1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ction 17.2">
  <a:themeElements>
    <a:clrScheme name="Section 17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17.3">
  <a:themeElements>
    <a:clrScheme name="Section 17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17.4">
  <a:themeElements>
    <a:clrScheme name="Section 17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ction 17.5">
  <a:themeElements>
    <a:clrScheme name="Section 17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ection 17.6">
  <a:themeElements>
    <a:clrScheme name="Section 17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Section 17.7">
  <a:themeElements>
    <a:clrScheme name="Section 17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ection 17.8">
  <a:themeElements>
    <a:clrScheme name="Section 17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Section 17.9">
  <a:themeElements>
    <a:clrScheme name="Section 17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6.2">
  <a:themeElements>
    <a:clrScheme name="Section 6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Section 10.8">
  <a:themeElements>
    <a:clrScheme name="Section 10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0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0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0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0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6.3">
  <a:themeElements>
    <a:clrScheme name="Section 6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6.4">
  <a:themeElements>
    <a:clrScheme name="Section 6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6.5">
  <a:themeElements>
    <a:clrScheme name="Section 6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6.6">
  <a:themeElements>
    <a:clrScheme name="Section 6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6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7.1">
  <a:themeElements>
    <a:clrScheme name="Section 17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7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7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7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7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2823</Words>
  <Application>Microsoft Office PowerPoint</Application>
  <PresentationFormat>On-screen Show (4:3)</PresentationFormat>
  <Paragraphs>545</Paragraphs>
  <Slides>66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95" baseType="lpstr">
      <vt:lpstr>Times</vt:lpstr>
      <vt:lpstr>Arial</vt:lpstr>
      <vt:lpstr>Times New Roman</vt:lpstr>
      <vt:lpstr>Arial Unicode MS</vt:lpstr>
      <vt:lpstr>Wingdings</vt:lpstr>
      <vt:lpstr>Symbol</vt:lpstr>
      <vt:lpstr>Section 6.1</vt:lpstr>
      <vt:lpstr>Section 6.2</vt:lpstr>
      <vt:lpstr>Section 6.3</vt:lpstr>
      <vt:lpstr>Section 6.4</vt:lpstr>
      <vt:lpstr>Section 6.5</vt:lpstr>
      <vt:lpstr>Section 6.6</vt:lpstr>
      <vt:lpstr>TOC</vt:lpstr>
      <vt:lpstr>Section 17.1</vt:lpstr>
      <vt:lpstr>1_TOC</vt:lpstr>
      <vt:lpstr>Section 17.2</vt:lpstr>
      <vt:lpstr>Section 17.3</vt:lpstr>
      <vt:lpstr>Section 17.4</vt:lpstr>
      <vt:lpstr>Section 17.5</vt:lpstr>
      <vt:lpstr>Section 17.6</vt:lpstr>
      <vt:lpstr>Section 17.7</vt:lpstr>
      <vt:lpstr>Section 17.8</vt:lpstr>
      <vt:lpstr>Section 17.9</vt:lpstr>
      <vt:lpstr>Default Design</vt:lpstr>
      <vt:lpstr>1_Default Design</vt:lpstr>
      <vt:lpstr>6_Default Design</vt:lpstr>
      <vt:lpstr>Section 10.8</vt:lpstr>
      <vt:lpstr>Brownstone Equation Editor 5.0 Equation</vt:lpstr>
      <vt:lpstr>Microsoft Word 97 - 2003 Document</vt:lpstr>
      <vt:lpstr>Chapter 6</vt:lpstr>
      <vt:lpstr>PowerPoint Presentation</vt:lpstr>
      <vt:lpstr>TWO Trends in Nature</vt:lpstr>
      <vt:lpstr>Energy</vt:lpstr>
      <vt:lpstr>Energy</vt:lpstr>
      <vt:lpstr>Energy</vt:lpstr>
      <vt:lpstr>Chemical Energy</vt:lpstr>
      <vt:lpstr>Chemical Energy</vt:lpstr>
      <vt:lpstr>PowerPoint Presentation</vt:lpstr>
      <vt:lpstr>Concept Check</vt:lpstr>
      <vt:lpstr>Internal Energy</vt:lpstr>
      <vt:lpstr>Exercise</vt:lpstr>
      <vt:lpstr>Calorimetry</vt:lpstr>
      <vt:lpstr>Calorimetry</vt:lpstr>
      <vt:lpstr>A Coffee–Cup Calorimeter Made of Two Styrofoam Cups</vt:lpstr>
      <vt:lpstr>Calorimetry</vt:lpstr>
      <vt:lpstr>Concept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Problem</vt:lpstr>
      <vt:lpstr>Sample Problem</vt:lpstr>
      <vt:lpstr>Where’s Waldo?</vt:lpstr>
      <vt:lpstr>PowerPoint Presentation</vt:lpstr>
      <vt:lpstr>N2(g) + 2O2(g) → 2NO2(g)               ΔH1 = 68 kJ</vt:lpstr>
      <vt:lpstr>The Principle of Hess’s Law</vt:lpstr>
      <vt:lpstr>PowerPoint Presentation</vt:lpstr>
      <vt:lpstr>Characteristics of Enthalpy Changes</vt:lpstr>
      <vt:lpstr>Example</vt:lpstr>
      <vt:lpstr>Problem-Solving Strategy</vt:lpstr>
      <vt:lpstr>Example</vt:lpstr>
      <vt:lpstr>Example</vt:lpstr>
      <vt:lpstr>Example</vt:lpstr>
      <vt:lpstr>Standard Enthalpy of Formation (ΔHf°)</vt:lpstr>
      <vt:lpstr>Conventional Definitions of Standard States</vt:lpstr>
      <vt:lpstr>Thermodynamics Table, Appendix 4</vt:lpstr>
      <vt:lpstr>A Schematic Diagram of the Energy Changes for the Reaction  CH4(g) + 2O2(g) ® CO2(g) + 2H2O(l)</vt:lpstr>
      <vt:lpstr>Problem-Solving Strategy: Enthalpy Calculations</vt:lpstr>
      <vt:lpstr>Problem-Solving Strategy: Enthalpy Calculations</vt:lpstr>
      <vt:lpstr>Exercise</vt:lpstr>
      <vt:lpstr>PowerPoint Presentation</vt:lpstr>
      <vt:lpstr>Chapter 17</vt:lpstr>
      <vt:lpstr>PowerPoint Presentation</vt:lpstr>
      <vt:lpstr>Spontaneous Processes and Entropy</vt:lpstr>
      <vt:lpstr>Entropy (S)</vt:lpstr>
      <vt:lpstr>Positional Entropy</vt:lpstr>
      <vt:lpstr>Concept Check</vt:lpstr>
      <vt:lpstr>Second Law of Thermodynamics</vt:lpstr>
      <vt:lpstr>Third Law of Thermodynamics</vt:lpstr>
      <vt:lpstr>Standard Entropy Values (S°)</vt:lpstr>
      <vt:lpstr>Exercise</vt:lpstr>
      <vt:lpstr>Standard Free Energy Change (ΔG°)</vt:lpstr>
      <vt:lpstr>Free Energy (G)</vt:lpstr>
      <vt:lpstr>Effect of ΔH and ΔS on Spontaneity</vt:lpstr>
      <vt:lpstr>Recap: Signs of Thermodynamic Values</vt:lpstr>
      <vt:lpstr>Energy Diagrams</vt:lpstr>
      <vt:lpstr>Spontaneous Reactions</vt:lpstr>
      <vt:lpstr>The Meaning of ΔG for a Chemical Reaction</vt:lpstr>
      <vt:lpstr>Free Energy and Pressure</vt:lpstr>
      <vt:lpstr>PowerPoint Presentation</vt:lpstr>
      <vt:lpstr>Qualitative Relationship Between the Change in Standard Free Energy and the Equilibrium Constant for a Given Reaction</vt:lpstr>
      <vt:lpstr>PowerPoint Presentation</vt:lpstr>
      <vt:lpstr>Clausius–Clapeyron Equation</vt:lpstr>
      <vt:lpstr>Concept Check</vt:lpstr>
    </vt:vector>
  </TitlesOfParts>
  <Company>뿿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Rapp, Delbert N</cp:lastModifiedBy>
  <cp:revision>552</cp:revision>
  <dcterms:created xsi:type="dcterms:W3CDTF">2006-07-31T17:58:07Z</dcterms:created>
  <dcterms:modified xsi:type="dcterms:W3CDTF">2018-08-23T16:33:28Z</dcterms:modified>
</cp:coreProperties>
</file>